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4" r:id="rId4"/>
  </p:sldMasterIdLst>
  <p:notesMasterIdLst>
    <p:notesMasterId r:id="rId9"/>
  </p:notesMasterIdLst>
  <p:sldIdLst>
    <p:sldId id="477" r:id="rId5"/>
    <p:sldId id="556" r:id="rId6"/>
    <p:sldId id="557" r:id="rId7"/>
    <p:sldId id="558" r:id="rId8"/>
    <p:sldId id="559" r:id="rId10"/>
    <p:sldId id="560" r:id="rId11"/>
    <p:sldId id="561" r:id="rId12"/>
    <p:sldId id="562" r:id="rId13"/>
    <p:sldId id="563" r:id="rId14"/>
    <p:sldId id="564" r:id="rId15"/>
    <p:sldId id="565" r:id="rId16"/>
    <p:sldId id="566" r:id="rId17"/>
    <p:sldId id="567" r:id="rId18"/>
    <p:sldId id="568" r:id="rId19"/>
    <p:sldId id="569" r:id="rId20"/>
    <p:sldId id="570" r:id="rId21"/>
    <p:sldId id="571" r:id="rId22"/>
    <p:sldId id="572" r:id="rId23"/>
    <p:sldId id="573" r:id="rId24"/>
    <p:sldId id="574" r:id="rId25"/>
    <p:sldId id="575" r:id="rId26"/>
    <p:sldId id="576" r:id="rId27"/>
    <p:sldId id="577" r:id="rId28"/>
    <p:sldId id="578" r:id="rId29"/>
    <p:sldId id="579" r:id="rId30"/>
    <p:sldId id="580" r:id="rId31"/>
    <p:sldId id="581" r:id="rId32"/>
    <p:sldId id="582" r:id="rId33"/>
    <p:sldId id="583" r:id="rId34"/>
    <p:sldId id="584" r:id="rId35"/>
    <p:sldId id="585" r:id="rId36"/>
    <p:sldId id="586" r:id="rId37"/>
    <p:sldId id="587" r:id="rId38"/>
    <p:sldId id="588" r:id="rId39"/>
    <p:sldId id="589" r:id="rId40"/>
    <p:sldId id="590" r:id="rId41"/>
    <p:sldId id="591" r:id="rId42"/>
    <p:sldId id="615" r:id="rId43"/>
    <p:sldId id="592" r:id="rId44"/>
    <p:sldId id="593" r:id="rId45"/>
    <p:sldId id="594" r:id="rId46"/>
    <p:sldId id="595" r:id="rId47"/>
    <p:sldId id="596" r:id="rId48"/>
    <p:sldId id="597" r:id="rId49"/>
    <p:sldId id="598" r:id="rId50"/>
    <p:sldId id="599" r:id="rId51"/>
    <p:sldId id="600" r:id="rId52"/>
    <p:sldId id="601" r:id="rId53"/>
    <p:sldId id="602" r:id="rId54"/>
    <p:sldId id="603" r:id="rId55"/>
    <p:sldId id="604" r:id="rId56"/>
    <p:sldId id="605" r:id="rId57"/>
    <p:sldId id="606" r:id="rId58"/>
    <p:sldId id="607" r:id="rId59"/>
    <p:sldId id="608" r:id="rId60"/>
    <p:sldId id="609" r:id="rId61"/>
    <p:sldId id="610" r:id="rId62"/>
    <p:sldId id="611" r:id="rId63"/>
    <p:sldId id="612" r:id="rId64"/>
    <p:sldId id="613" r:id="rId65"/>
    <p:sldId id="614" r:id="rId66"/>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21"/>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4.xml"/><Relationship Id="rId70" Type="http://schemas.openxmlformats.org/officeDocument/2006/relationships/tags" Target="tags/tag67.xml"/><Relationship Id="rId7" Type="http://schemas.openxmlformats.org/officeDocument/2006/relationships/slide" Target="slides/slide3.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554C094-1DA8-4E4D-831E-F4987DA3F665}" type="slidenum">
              <a:rPr lang="en-US" altLang="zh-CN">
                <a:solidFill>
                  <a:srgbClr val="000000"/>
                </a:solidFill>
              </a:rPr>
            </a:fld>
            <a:endParaRPr lang="en-US" altLang="zh-CN">
              <a:solidFill>
                <a:srgbClr val="000000"/>
              </a:solidFill>
            </a:endParaRPr>
          </a:p>
        </p:txBody>
      </p:sp>
      <p:sp>
        <p:nvSpPr>
          <p:cNvPr id="4710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5036F920-82D3-4D01-B3E9-3820EE938CDC}" type="slidenum">
              <a:rPr lang="en-US" altLang="zh-CN" sz="1100">
                <a:solidFill>
                  <a:srgbClr val="000000"/>
                </a:solidFill>
                <a:cs typeface="Arial" panose="020B0604020202020204" pitchFamily="34" charset="0"/>
              </a:rPr>
            </a:fld>
            <a:endParaRPr lang="en-US" altLang="zh-CN" sz="1100">
              <a:solidFill>
                <a:srgbClr val="000000"/>
              </a:solidFill>
              <a:cs typeface="Arial" panose="020B0604020202020204" pitchFamily="34" charset="0"/>
            </a:endParaRPr>
          </a:p>
        </p:txBody>
      </p:sp>
      <p:sp>
        <p:nvSpPr>
          <p:cNvPr id="47108" name="Rectangle 2"/>
          <p:cNvSpPr>
            <a:spLocks noGrp="1" noRot="1" noChangeAspect="1" noChangeArrowheads="1" noTextEdit="1"/>
          </p:cNvSpPr>
          <p:nvPr>
            <p:ph type="sldImg"/>
          </p:nvPr>
        </p:nvSpPr>
        <p:spPr>
          <a:xfrm>
            <a:off x="1144588" y="685800"/>
            <a:ext cx="4572000" cy="3429000"/>
          </a:xfrm>
        </p:spPr>
      </p:sp>
      <p:sp>
        <p:nvSpPr>
          <p:cNvPr id="47109" name="Rectangle 3"/>
          <p:cNvSpPr>
            <a:spLocks noGrp="1" noChangeArrowheads="1"/>
          </p:cNvSpPr>
          <p:nvPr>
            <p:ph type="body" idx="1"/>
          </p:nvPr>
        </p:nvSpPr>
        <p:spPr>
          <a:noFill/>
        </p:spPr>
        <p:txBody>
          <a:bodyPr lIns="91427" tIns="45713" rIns="91427" bIns="45713"/>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514923-367E-43A4-9A22-D46727C768DA}" type="slidenum">
              <a:rPr lang="en-US" altLang="zh-CN">
                <a:solidFill>
                  <a:srgbClr val="000000"/>
                </a:solidFill>
              </a:rPr>
            </a:fld>
            <a:endParaRPr lang="en-US" altLang="zh-CN">
              <a:solidFill>
                <a:srgbClr val="000000"/>
              </a:solidFill>
            </a:endParaRPr>
          </a:p>
        </p:txBody>
      </p:sp>
      <p:sp>
        <p:nvSpPr>
          <p:cNvPr id="48131" name="Rectangle 2"/>
          <p:cNvSpPr>
            <a:spLocks noGrp="1" noRot="1" noChangeAspect="1" noChangeArrowheads="1" noTextEdit="1"/>
          </p:cNvSpPr>
          <p:nvPr>
            <p:ph type="sldImg"/>
          </p:nvPr>
        </p:nvSpPr>
        <p:spPr/>
      </p:sp>
      <p:sp>
        <p:nvSpPr>
          <p:cNvPr id="48132" name="Rectangle 3"/>
          <p:cNvSpPr>
            <a:spLocks noGrp="1" noChangeArrowheads="1"/>
          </p:cNvSpPr>
          <p:nvPr>
            <p:ph type="body" idx="1"/>
          </p:nvPr>
        </p:nvSpPr>
        <p:spPr>
          <a:noFill/>
        </p:spPr>
        <p:txBody>
          <a:bodyPr/>
          <a:lstStyle/>
          <a:p>
            <a:pPr eaLnBrk="1" hangingPunct="1"/>
            <a:r>
              <a:rPr lang="en-US" altLang="zh-CN"/>
              <a:t>To continue the analogy, if we printed all these images on paper, and stacked them, </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3CAEE0D-8B92-412C-A6F9-72BADE5941CE}" type="slidenum">
              <a:rPr lang="en-US" altLang="zh-CN">
                <a:solidFill>
                  <a:srgbClr val="000000"/>
                </a:solidFill>
              </a:rPr>
            </a:fld>
            <a:endParaRPr lang="en-US" altLang="zh-CN">
              <a:solidFill>
                <a:srgbClr val="000000"/>
              </a:solidFill>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p:spPr>
        <p:txBody>
          <a:bodyPr/>
          <a:lstStyle/>
          <a:p>
            <a:pPr eaLnBrk="1" hangingPunct="1"/>
            <a:r>
              <a:rPr lang="en-US" altLang="zh-CN" dirty="0"/>
              <a:t>The pile would stack, as high as</a:t>
            </a:r>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D2B27A7-6F50-4648-A027-C9553B192F2F}" type="slidenum">
              <a:rPr lang="en-US" altLang="zh-CN">
                <a:solidFill>
                  <a:srgbClr val="000000"/>
                </a:solidFill>
              </a:rPr>
            </a:fld>
            <a:endParaRPr lang="en-US" altLang="zh-CN">
              <a:solidFill>
                <a:srgbClr val="000000"/>
              </a:solidFill>
            </a:endParaRPr>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p:spPr>
        <p:txBody>
          <a:bodyPr/>
          <a:lstStyle/>
          <a:p>
            <a:pPr eaLnBrk="1" hangingPunct="1"/>
            <a:r>
              <a:rPr lang="en-US" altLang="zh-CN" dirty="0"/>
              <a:t>Mount Everest.</a:t>
            </a:r>
            <a:endParaRPr lang="en-US" altLang="zh-CN" dirty="0"/>
          </a:p>
          <a:p>
            <a:pPr eaLnBrk="1" hangingPunct="1"/>
            <a:r>
              <a:rPr lang="en-US" altLang="zh-CN" dirty="0"/>
              <a:t>Another way to put perspective on this is, Google image search not too long ago claimed to index 2 billion images,</a:t>
            </a:r>
            <a:endParaRPr lang="en-US" altLang="zh-CN" dirty="0"/>
          </a:p>
          <a:p>
            <a:pPr eaLnBrk="1" hangingPunct="1"/>
            <a:r>
              <a:rPr lang="en-US" altLang="zh-CN" dirty="0"/>
              <a:t>although based on meta-data, while we do it based on image content.</a:t>
            </a:r>
            <a:endParaRPr lang="en-US" altLang="zh-CN" dirty="0"/>
          </a:p>
          <a:p>
            <a:pPr eaLnBrk="1" hangingPunct="1"/>
            <a:r>
              <a:rPr lang="en-US" altLang="zh-CN" dirty="0"/>
              <a:t>So, with about 20 desktop systems like the one I just showed, it seems that it may be possible to build a web-scale content-based image search engine,</a:t>
            </a:r>
            <a:endParaRPr lang="en-US" altLang="zh-CN" dirty="0"/>
          </a:p>
          <a:p>
            <a:pPr eaLnBrk="1" hangingPunct="1"/>
            <a:r>
              <a:rPr lang="en-US" altLang="zh-CN" dirty="0"/>
              <a:t>and we are sort of hoping that this paper will fuel the race for the first such search engine. </a:t>
            </a:r>
            <a:endParaRPr lang="en-US" altLang="zh-CN" dirty="0"/>
          </a:p>
          <a:p>
            <a:pPr eaLnBrk="1" hangingPunct="1"/>
            <a:endParaRPr lang="en-US" altLang="zh-CN" dirty="0"/>
          </a:p>
          <a:p>
            <a:pPr eaLnBrk="1" hangingPunct="1"/>
            <a:r>
              <a:rPr lang="en-US" altLang="zh-CN" dirty="0"/>
              <a:t>So, that is some motivation. </a:t>
            </a:r>
            <a:endParaRPr lang="en-US" altLang="zh-CN" dirty="0"/>
          </a:p>
          <a:p>
            <a:pPr eaLnBrk="1" hangingPunct="1"/>
            <a:r>
              <a:rPr lang="en-US" altLang="zh-CN" dirty="0"/>
              <a:t>Let me now move to the contribution of the paper.</a:t>
            </a:r>
            <a:endParaRPr lang="en-US" altLang="zh-CN" dirty="0"/>
          </a:p>
          <a:p>
            <a:pPr eaLnBrk="1" hangingPunct="1"/>
            <a:r>
              <a:rPr lang="en-US" altLang="zh-CN" dirty="0"/>
              <a:t>As you can guess by now, it is about scalability of recognition and retrieval.</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9E4F37-784C-47E3-88E7-9455E516655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109570" name="Group 2"/>
          <p:cNvGrpSpPr/>
          <p:nvPr/>
        </p:nvGrpSpPr>
        <p:grpSpPr bwMode="auto">
          <a:xfrm>
            <a:off x="0" y="3902075"/>
            <a:ext cx="4533900" cy="2949575"/>
            <a:chOff x="0" y="2458"/>
            <a:chExt cx="2142" cy="1858"/>
          </a:xfrm>
        </p:grpSpPr>
        <p:sp>
          <p:nvSpPr>
            <p:cNvPr id="109571" name="Freeform 3"/>
            <p:cNvSpPr/>
            <p:nvPr/>
          </p:nvSpPr>
          <p:spPr bwMode="ltGray">
            <a:xfrm>
              <a:off x="0" y="2508"/>
              <a:ext cx="2142" cy="1804"/>
            </a:xfrm>
            <a:custGeom>
              <a:avLst/>
              <a:gdLst>
                <a:gd name="T0" fmla="*/ 329 w 2135"/>
                <a:gd name="T1" fmla="*/ 66 h 1804"/>
                <a:gd name="T2" fmla="*/ 161 w 2135"/>
                <a:gd name="T3" fmla="*/ 30 h 1804"/>
                <a:gd name="T4" fmla="*/ 0 w 2135"/>
                <a:gd name="T5" fmla="*/ 0 h 1804"/>
                <a:gd name="T6" fmla="*/ 0 w 2135"/>
                <a:gd name="T7" fmla="*/ 12 h 1804"/>
                <a:gd name="T8" fmla="*/ 161 w 2135"/>
                <a:gd name="T9" fmla="*/ 42 h 1804"/>
                <a:gd name="T10" fmla="*/ 323 w 2135"/>
                <a:gd name="T11" fmla="*/ 78 h 1804"/>
                <a:gd name="T12" fmla="*/ 556 w 2135"/>
                <a:gd name="T13" fmla="*/ 150 h 1804"/>
                <a:gd name="T14" fmla="*/ 777 w 2135"/>
                <a:gd name="T15" fmla="*/ 245 h 1804"/>
                <a:gd name="T16" fmla="*/ 993 w 2135"/>
                <a:gd name="T17" fmla="*/ 365 h 1804"/>
                <a:gd name="T18" fmla="*/ 1196 w 2135"/>
                <a:gd name="T19" fmla="*/ 503 h 1804"/>
                <a:gd name="T20" fmla="*/ 1381 w 2135"/>
                <a:gd name="T21" fmla="*/ 653 h 1804"/>
                <a:gd name="T22" fmla="*/ 1555 w 2135"/>
                <a:gd name="T23" fmla="*/ 827 h 1804"/>
                <a:gd name="T24" fmla="*/ 1710 w 2135"/>
                <a:gd name="T25" fmla="*/ 1019 h 1804"/>
                <a:gd name="T26" fmla="*/ 1854 w 2135"/>
                <a:gd name="T27" fmla="*/ 1229 h 1804"/>
                <a:gd name="T28" fmla="*/ 1937 w 2135"/>
                <a:gd name="T29" fmla="*/ 1366 h 1804"/>
                <a:gd name="T30" fmla="*/ 2009 w 2135"/>
                <a:gd name="T31" fmla="*/ 1510 h 1804"/>
                <a:gd name="T32" fmla="*/ 2069 w 2135"/>
                <a:gd name="T33" fmla="*/ 1654 h 1804"/>
                <a:gd name="T34" fmla="*/ 2123 w 2135"/>
                <a:gd name="T35" fmla="*/ 1804 h 1804"/>
                <a:gd name="T36" fmla="*/ 2135 w 2135"/>
                <a:gd name="T37" fmla="*/ 1804 h 1804"/>
                <a:gd name="T38" fmla="*/ 2081 w 2135"/>
                <a:gd name="T39" fmla="*/ 1654 h 1804"/>
                <a:gd name="T40" fmla="*/ 2021 w 2135"/>
                <a:gd name="T41" fmla="*/ 1510 h 1804"/>
                <a:gd name="T42" fmla="*/ 1949 w 2135"/>
                <a:gd name="T43" fmla="*/ 1366 h 1804"/>
                <a:gd name="T44" fmla="*/ 1866 w 2135"/>
                <a:gd name="T45" fmla="*/ 1223 h 1804"/>
                <a:gd name="T46" fmla="*/ 1722 w 2135"/>
                <a:gd name="T47" fmla="*/ 1013 h 1804"/>
                <a:gd name="T48" fmla="*/ 1561 w 2135"/>
                <a:gd name="T49" fmla="*/ 821 h 1804"/>
                <a:gd name="T50" fmla="*/ 1387 w 2135"/>
                <a:gd name="T51" fmla="*/ 647 h 1804"/>
                <a:gd name="T52" fmla="*/ 1202 w 2135"/>
                <a:gd name="T53" fmla="*/ 491 h 1804"/>
                <a:gd name="T54" fmla="*/ 999 w 2135"/>
                <a:gd name="T55" fmla="*/ 353 h 1804"/>
                <a:gd name="T56" fmla="*/ 783 w 2135"/>
                <a:gd name="T57" fmla="*/ 239 h 1804"/>
                <a:gd name="T58" fmla="*/ 562 w 2135"/>
                <a:gd name="T59" fmla="*/ 138 h 1804"/>
                <a:gd name="T60" fmla="*/ 329 w 2135"/>
                <a:gd name="T61" fmla="*/ 66 h 1804"/>
                <a:gd name="T62" fmla="*/ 329 w 2135"/>
                <a:gd name="T63" fmla="*/ 66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572" name="Freeform 4"/>
            <p:cNvSpPr/>
            <p:nvPr/>
          </p:nvSpPr>
          <p:spPr bwMode="hidden">
            <a:xfrm>
              <a:off x="0" y="2458"/>
              <a:ext cx="1854" cy="1858"/>
            </a:xfrm>
            <a:custGeom>
              <a:avLst/>
              <a:gdLst>
                <a:gd name="T0" fmla="*/ 1854 w 1854"/>
                <a:gd name="T1" fmla="*/ 1858 h 1858"/>
                <a:gd name="T2" fmla="*/ 0 w 1854"/>
                <a:gd name="T3" fmla="*/ 1858 h 1858"/>
                <a:gd name="T4" fmla="*/ 0 w 1854"/>
                <a:gd name="T5" fmla="*/ 0 h 1858"/>
                <a:gd name="T6" fmla="*/ 1854 w 1854"/>
                <a:gd name="T7" fmla="*/ 1858 h 1858"/>
                <a:gd name="T8" fmla="*/ 1854 w 1854"/>
                <a:gd name="T9" fmla="*/ 1858 h 1858"/>
              </a:gdLst>
              <a:ahLst/>
              <a:cxnLst>
                <a:cxn ang="0">
                  <a:pos x="T0" y="T1"/>
                </a:cxn>
                <a:cxn ang="0">
                  <a:pos x="T2" y="T3"/>
                </a:cxn>
                <a:cxn ang="0">
                  <a:pos x="T4" y="T5"/>
                </a:cxn>
                <a:cxn ang="0">
                  <a:pos x="T6" y="T7"/>
                </a:cxn>
                <a:cxn ang="0">
                  <a:pos x="T8" y="T9"/>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573" name="Freeform 5"/>
            <p:cNvSpPr/>
            <p:nvPr/>
          </p:nvSpPr>
          <p:spPr bwMode="ltGray">
            <a:xfrm>
              <a:off x="0" y="2735"/>
              <a:ext cx="1745" cy="1577"/>
            </a:xfrm>
            <a:custGeom>
              <a:avLst/>
              <a:gdLst>
                <a:gd name="T0" fmla="*/ 1640 w 1745"/>
                <a:gd name="T1" fmla="*/ 1377 h 1577"/>
                <a:gd name="T2" fmla="*/ 1692 w 1745"/>
                <a:gd name="T3" fmla="*/ 1479 h 1577"/>
                <a:gd name="T4" fmla="*/ 1732 w 1745"/>
                <a:gd name="T5" fmla="*/ 1577 h 1577"/>
                <a:gd name="T6" fmla="*/ 1745 w 1745"/>
                <a:gd name="T7" fmla="*/ 1577 h 1577"/>
                <a:gd name="T8" fmla="*/ 1703 w 1745"/>
                <a:gd name="T9" fmla="*/ 1469 h 1577"/>
                <a:gd name="T10" fmla="*/ 1649 w 1745"/>
                <a:gd name="T11" fmla="*/ 1367 h 1577"/>
                <a:gd name="T12" fmla="*/ 1535 w 1745"/>
                <a:gd name="T13" fmla="*/ 1157 h 1577"/>
                <a:gd name="T14" fmla="*/ 1395 w 1745"/>
                <a:gd name="T15" fmla="*/ 951 h 1577"/>
                <a:gd name="T16" fmla="*/ 1236 w 1745"/>
                <a:gd name="T17" fmla="*/ 756 h 1577"/>
                <a:gd name="T18" fmla="*/ 1061 w 1745"/>
                <a:gd name="T19" fmla="*/ 582 h 1577"/>
                <a:gd name="T20" fmla="*/ 876 w 1745"/>
                <a:gd name="T21" fmla="*/ 426 h 1577"/>
                <a:gd name="T22" fmla="*/ 672 w 1745"/>
                <a:gd name="T23" fmla="*/ 294 h 1577"/>
                <a:gd name="T24" fmla="*/ 455 w 1745"/>
                <a:gd name="T25" fmla="*/ 174 h 1577"/>
                <a:gd name="T26" fmla="*/ 234 w 1745"/>
                <a:gd name="T27" fmla="*/ 78 h 1577"/>
                <a:gd name="T28" fmla="*/ 0 w 1745"/>
                <a:gd name="T29" fmla="*/ 0 h 1577"/>
                <a:gd name="T30" fmla="*/ 0 w 1745"/>
                <a:gd name="T31" fmla="*/ 12 h 1577"/>
                <a:gd name="T32" fmla="*/ 222 w 1745"/>
                <a:gd name="T33" fmla="*/ 89 h 1577"/>
                <a:gd name="T34" fmla="*/ 446 w 1745"/>
                <a:gd name="T35" fmla="*/ 185 h 1577"/>
                <a:gd name="T36" fmla="*/ 662 w 1745"/>
                <a:gd name="T37" fmla="*/ 305 h 1577"/>
                <a:gd name="T38" fmla="*/ 866 w 1745"/>
                <a:gd name="T39" fmla="*/ 437 h 1577"/>
                <a:gd name="T40" fmla="*/ 1052 w 1745"/>
                <a:gd name="T41" fmla="*/ 593 h 1577"/>
                <a:gd name="T42" fmla="*/ 1226 w 1745"/>
                <a:gd name="T43" fmla="*/ 767 h 1577"/>
                <a:gd name="T44" fmla="*/ 1385 w 1745"/>
                <a:gd name="T45" fmla="*/ 960 h 1577"/>
                <a:gd name="T46" fmla="*/ 1526 w 1745"/>
                <a:gd name="T47" fmla="*/ 1167 h 1577"/>
                <a:gd name="T48" fmla="*/ 1640 w 1745"/>
                <a:gd name="T49" fmla="*/ 13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574" name="Freeform 6"/>
            <p:cNvSpPr/>
            <p:nvPr/>
          </p:nvSpPr>
          <p:spPr bwMode="ltGray">
            <a:xfrm>
              <a:off x="0" y="2544"/>
              <a:ext cx="1745" cy="1768"/>
            </a:xfrm>
            <a:custGeom>
              <a:avLst/>
              <a:gdLst>
                <a:gd name="T0" fmla="*/ 0 w 1745"/>
                <a:gd name="T1" fmla="*/ 0 h 1768"/>
                <a:gd name="T2" fmla="*/ 0 w 1745"/>
                <a:gd name="T3" fmla="*/ 12 h 1768"/>
                <a:gd name="T4" fmla="*/ 210 w 1745"/>
                <a:gd name="T5" fmla="*/ 88 h 1768"/>
                <a:gd name="T6" fmla="*/ 426 w 1745"/>
                <a:gd name="T7" fmla="*/ 190 h 1768"/>
                <a:gd name="T8" fmla="*/ 630 w 1745"/>
                <a:gd name="T9" fmla="*/ 304 h 1768"/>
                <a:gd name="T10" fmla="*/ 818 w 1745"/>
                <a:gd name="T11" fmla="*/ 442 h 1768"/>
                <a:gd name="T12" fmla="*/ 998 w 1745"/>
                <a:gd name="T13" fmla="*/ 592 h 1768"/>
                <a:gd name="T14" fmla="*/ 1164 w 1745"/>
                <a:gd name="T15" fmla="*/ 766 h 1768"/>
                <a:gd name="T16" fmla="*/ 1310 w 1745"/>
                <a:gd name="T17" fmla="*/ 942 h 1768"/>
                <a:gd name="T18" fmla="*/ 1454 w 1745"/>
                <a:gd name="T19" fmla="*/ 1146 h 1768"/>
                <a:gd name="T20" fmla="*/ 1536 w 1745"/>
                <a:gd name="T21" fmla="*/ 1298 h 1768"/>
                <a:gd name="T22" fmla="*/ 1614 w 1745"/>
                <a:gd name="T23" fmla="*/ 1456 h 1768"/>
                <a:gd name="T24" fmla="*/ 1682 w 1745"/>
                <a:gd name="T25" fmla="*/ 1616 h 1768"/>
                <a:gd name="T26" fmla="*/ 1733 w 1745"/>
                <a:gd name="T27" fmla="*/ 1768 h 1768"/>
                <a:gd name="T28" fmla="*/ 1745 w 1745"/>
                <a:gd name="T29" fmla="*/ 1768 h 1768"/>
                <a:gd name="T30" fmla="*/ 1691 w 1745"/>
                <a:gd name="T31" fmla="*/ 1606 h 1768"/>
                <a:gd name="T32" fmla="*/ 1623 w 1745"/>
                <a:gd name="T33" fmla="*/ 1445 h 1768"/>
                <a:gd name="T34" fmla="*/ 1547 w 1745"/>
                <a:gd name="T35" fmla="*/ 1288 h 1768"/>
                <a:gd name="T36" fmla="*/ 1463 w 1745"/>
                <a:gd name="T37" fmla="*/ 1136 h 1768"/>
                <a:gd name="T38" fmla="*/ 1320 w 1745"/>
                <a:gd name="T39" fmla="*/ 932 h 1768"/>
                <a:gd name="T40" fmla="*/ 1173 w 1745"/>
                <a:gd name="T41" fmla="*/ 755 h 1768"/>
                <a:gd name="T42" fmla="*/ 1008 w 1745"/>
                <a:gd name="T43" fmla="*/ 581 h 1768"/>
                <a:gd name="T44" fmla="*/ 827 w 1745"/>
                <a:gd name="T45" fmla="*/ 431 h 1768"/>
                <a:gd name="T46" fmla="*/ 642 w 1745"/>
                <a:gd name="T47" fmla="*/ 293 h 1768"/>
                <a:gd name="T48" fmla="*/ 437 w 1745"/>
                <a:gd name="T49" fmla="*/ 179 h 1768"/>
                <a:gd name="T50" fmla="*/ 222 w 1745"/>
                <a:gd name="T51" fmla="*/ 78 h 1768"/>
                <a:gd name="T52" fmla="*/ 0 w 1745"/>
                <a:gd name="T53" fmla="*/ 0 h 1768"/>
                <a:gd name="T54" fmla="*/ 0 w 1745"/>
                <a:gd name="T55" fmla="*/ 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575"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576"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577"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09578" name="Rectangle 10"/>
          <p:cNvSpPr>
            <a:spLocks noGrp="1" noChangeArrowheads="1"/>
          </p:cNvSpPr>
          <p:nvPr>
            <p:ph type="ctrTitle" sz="quarter"/>
          </p:nvPr>
        </p:nvSpPr>
        <p:spPr>
          <a:xfrm>
            <a:off x="914400" y="1873250"/>
            <a:ext cx="10363200" cy="1555750"/>
          </a:xfrm>
        </p:spPr>
        <p:txBody>
          <a:bodyPr/>
          <a:lstStyle>
            <a:lvl1pPr>
              <a:defRPr sz="4800"/>
            </a:lvl1pPr>
          </a:lstStyle>
          <a:p>
            <a:pPr lvl="0"/>
            <a:r>
              <a:rPr lang="zh-CN" altLang="en-US" noProof="0"/>
              <a:t>单击此处编辑母版标题样式</a:t>
            </a:r>
            <a:endParaRPr lang="zh-CN" altLang="en-US" noProof="0"/>
          </a:p>
        </p:txBody>
      </p:sp>
      <p:sp>
        <p:nvSpPr>
          <p:cNvPr id="109579" name="Rectangle 11"/>
          <p:cNvSpPr>
            <a:spLocks noGrp="1" noChangeArrowheads="1"/>
          </p:cNvSpPr>
          <p:nvPr>
            <p:ph type="subTitle" sz="quarter"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endParaRPr lang="zh-CN" altLang="en-US" noProof="0"/>
          </a:p>
        </p:txBody>
      </p:sp>
      <p:sp>
        <p:nvSpPr>
          <p:cNvPr id="109580" name="Rectangle 12"/>
          <p:cNvSpPr>
            <a:spLocks noGrp="1" noChangeArrowheads="1"/>
          </p:cNvSpPr>
          <p:nvPr>
            <p:ph type="dt" sz="quarter" idx="2"/>
          </p:nvPr>
        </p:nvSpPr>
        <p:spPr/>
        <p:txBody>
          <a:bodyPr/>
          <a:lstStyle>
            <a:lvl1pPr>
              <a:defRPr/>
            </a:lvl1pPr>
          </a:lstStyle>
          <a:p>
            <a:endParaRPr lang="en-US" altLang="zh-CN"/>
          </a:p>
        </p:txBody>
      </p:sp>
      <p:sp>
        <p:nvSpPr>
          <p:cNvPr id="109581" name="Rectangle 13"/>
          <p:cNvSpPr>
            <a:spLocks noGrp="1" noChangeArrowheads="1"/>
          </p:cNvSpPr>
          <p:nvPr>
            <p:ph type="ftr" sz="quarter" idx="3"/>
          </p:nvPr>
        </p:nvSpPr>
        <p:spPr>
          <a:xfrm>
            <a:off x="4165600" y="6248400"/>
            <a:ext cx="3860800" cy="457200"/>
          </a:xfrm>
        </p:spPr>
        <p:txBody>
          <a:bodyPr bIns="45720" anchor="t"/>
          <a:lstStyle>
            <a:lvl1pPr>
              <a:defRPr/>
            </a:lvl1pPr>
          </a:lstStyle>
          <a:p>
            <a:endParaRPr lang="en-US" altLang="zh-CN"/>
          </a:p>
        </p:txBody>
      </p:sp>
      <p:sp>
        <p:nvSpPr>
          <p:cNvPr id="109582" name="Rectangle 14"/>
          <p:cNvSpPr>
            <a:spLocks noGrp="1" noChangeArrowheads="1"/>
          </p:cNvSpPr>
          <p:nvPr>
            <p:ph type="sldNum" sz="quarter" idx="4"/>
          </p:nvPr>
        </p:nvSpPr>
        <p:spPr/>
        <p:txBody>
          <a:bodyPr/>
          <a:lstStyle>
            <a:lvl1pPr>
              <a:defRPr/>
            </a:lvl1pPr>
          </a:lstStyle>
          <a:p>
            <a:fld id="{52100A14-CF5F-4BA0-952F-58A050EDB8A7}"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6" name="灯片编号占位符 5"/>
          <p:cNvSpPr>
            <a:spLocks noGrp="1"/>
          </p:cNvSpPr>
          <p:nvPr>
            <p:ph type="sldNum" sz="quarter" idx="12"/>
          </p:nvPr>
        </p:nvSpPr>
        <p:spPr/>
        <p:txBody>
          <a:bodyPr/>
          <a:lstStyle>
            <a:lvl1pPr>
              <a:defRPr/>
            </a:lvl1pPr>
          </a:lstStyle>
          <a:p>
            <a:fld id="{795A10AC-B834-435B-9027-96AA0527F35E}"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6" name="灯片编号占位符 5"/>
          <p:cNvSpPr>
            <a:spLocks noGrp="1"/>
          </p:cNvSpPr>
          <p:nvPr>
            <p:ph type="sldNum" sz="quarter" idx="12"/>
          </p:nvPr>
        </p:nvSpPr>
        <p:spPr/>
        <p:txBody>
          <a:bodyPr/>
          <a:lstStyle>
            <a:lvl1pPr>
              <a:defRPr/>
            </a:lvl1pPr>
          </a:lstStyle>
          <a:p>
            <a:fld id="{0639BCA4-5DF8-4F2B-A77F-EEFEEEEEFCFA}"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7" name="灯片编号占位符 6"/>
          <p:cNvSpPr>
            <a:spLocks noGrp="1"/>
          </p:cNvSpPr>
          <p:nvPr>
            <p:ph type="sldNum" sz="quarter" idx="12"/>
          </p:nvPr>
        </p:nvSpPr>
        <p:spPr/>
        <p:txBody>
          <a:bodyPr/>
          <a:lstStyle>
            <a:lvl1pPr>
              <a:defRPr/>
            </a:lvl1pPr>
          </a:lstStyle>
          <a:p>
            <a:fld id="{443C94E0-72E8-4A73-A8D6-53289ADB87C2}"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9" name="灯片编号占位符 8"/>
          <p:cNvSpPr>
            <a:spLocks noGrp="1"/>
          </p:cNvSpPr>
          <p:nvPr>
            <p:ph type="sldNum" sz="quarter" idx="12"/>
          </p:nvPr>
        </p:nvSpPr>
        <p:spPr/>
        <p:txBody>
          <a:bodyPr/>
          <a:lstStyle>
            <a:lvl1pPr>
              <a:defRPr/>
            </a:lvl1pPr>
          </a:lstStyle>
          <a:p>
            <a:fld id="{39F38A25-CF1F-4B52-A46E-2EEAAA2F50B9}"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5" name="灯片编号占位符 4"/>
          <p:cNvSpPr>
            <a:spLocks noGrp="1"/>
          </p:cNvSpPr>
          <p:nvPr>
            <p:ph type="sldNum" sz="quarter" idx="12"/>
          </p:nvPr>
        </p:nvSpPr>
        <p:spPr/>
        <p:txBody>
          <a:bodyPr/>
          <a:lstStyle>
            <a:lvl1pPr>
              <a:defRPr/>
            </a:lvl1pPr>
          </a:lstStyle>
          <a:p>
            <a:fld id="{857EF2C1-B5F7-423B-A448-3A0B5A334934}"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4" name="灯片编号占位符 3"/>
          <p:cNvSpPr>
            <a:spLocks noGrp="1"/>
          </p:cNvSpPr>
          <p:nvPr>
            <p:ph type="sldNum" sz="quarter" idx="12"/>
          </p:nvPr>
        </p:nvSpPr>
        <p:spPr/>
        <p:txBody>
          <a:bodyPr/>
          <a:lstStyle>
            <a:lvl1pPr>
              <a:defRPr/>
            </a:lvl1pPr>
          </a:lstStyle>
          <a:p>
            <a:fld id="{E177E7D1-3A79-44BD-B7DB-F8066A1B7CAF}"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7" name="灯片编号占位符 6"/>
          <p:cNvSpPr>
            <a:spLocks noGrp="1"/>
          </p:cNvSpPr>
          <p:nvPr>
            <p:ph type="sldNum" sz="quarter" idx="12"/>
          </p:nvPr>
        </p:nvSpPr>
        <p:spPr/>
        <p:txBody>
          <a:bodyPr/>
          <a:lstStyle>
            <a:lvl1pPr>
              <a:defRPr/>
            </a:lvl1pPr>
          </a:lstStyle>
          <a:p>
            <a:fld id="{CD40F75D-FC4F-486C-9949-87BE89E7649C}"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7" name="灯片编号占位符 6"/>
          <p:cNvSpPr>
            <a:spLocks noGrp="1"/>
          </p:cNvSpPr>
          <p:nvPr>
            <p:ph type="sldNum" sz="quarter" idx="12"/>
          </p:nvPr>
        </p:nvSpPr>
        <p:spPr/>
        <p:txBody>
          <a:bodyPr/>
          <a:lstStyle>
            <a:lvl1pPr>
              <a:defRPr/>
            </a:lvl1pPr>
          </a:lstStyle>
          <a:p>
            <a:fld id="{7CA9196D-E6B5-4A22-8520-A4108F1F4017}"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6" name="灯片编号占位符 5"/>
          <p:cNvSpPr>
            <a:spLocks noGrp="1"/>
          </p:cNvSpPr>
          <p:nvPr>
            <p:ph type="sldNum" sz="quarter" idx="12"/>
          </p:nvPr>
        </p:nvSpPr>
        <p:spPr/>
        <p:txBody>
          <a:bodyPr/>
          <a:lstStyle>
            <a:lvl1pPr>
              <a:defRPr/>
            </a:lvl1pPr>
          </a:lstStyle>
          <a:p>
            <a:fld id="{E0DD9893-8A14-4322-B02D-5FC1C844C250}"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7813"/>
            <a:ext cx="8026400" cy="5853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6" name="灯片编号占位符 5"/>
          <p:cNvSpPr>
            <a:spLocks noGrp="1"/>
          </p:cNvSpPr>
          <p:nvPr>
            <p:ph type="sldNum" sz="quarter" idx="12"/>
          </p:nvPr>
        </p:nvSpPr>
        <p:spPr/>
        <p:txBody>
          <a:bodyPr/>
          <a:lstStyle>
            <a:lvl1pPr>
              <a:defRPr/>
            </a:lvl1pPr>
          </a:lstStyle>
          <a:p>
            <a:fld id="{47DA128D-A86A-462D-A5EC-B32ACE8A6E92}"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09600" y="1600200"/>
            <a:ext cx="53848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09600" y="3938588"/>
            <a:ext cx="53848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6197600" y="3938588"/>
            <a:ext cx="53848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fld id="{44925D7E-B542-4D39-911F-9C66EB3EF7C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8"/>
            <a:ext cx="10972800" cy="58515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fld id="{45847812-3FFE-4E5B-AE0A-6A412ED8120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109570" name="Group 2"/>
          <p:cNvGrpSpPr/>
          <p:nvPr/>
        </p:nvGrpSpPr>
        <p:grpSpPr bwMode="auto">
          <a:xfrm>
            <a:off x="0" y="3902075"/>
            <a:ext cx="4533900" cy="2949575"/>
            <a:chOff x="0" y="2458"/>
            <a:chExt cx="2142" cy="1858"/>
          </a:xfrm>
        </p:grpSpPr>
        <p:sp>
          <p:nvSpPr>
            <p:cNvPr id="109571" name="Freeform 3"/>
            <p:cNvSpPr/>
            <p:nvPr/>
          </p:nvSpPr>
          <p:spPr bwMode="ltGray">
            <a:xfrm>
              <a:off x="0" y="2508"/>
              <a:ext cx="2142" cy="1804"/>
            </a:xfrm>
            <a:custGeom>
              <a:avLst/>
              <a:gdLst>
                <a:gd name="T0" fmla="*/ 329 w 2135"/>
                <a:gd name="T1" fmla="*/ 66 h 1804"/>
                <a:gd name="T2" fmla="*/ 161 w 2135"/>
                <a:gd name="T3" fmla="*/ 30 h 1804"/>
                <a:gd name="T4" fmla="*/ 0 w 2135"/>
                <a:gd name="T5" fmla="*/ 0 h 1804"/>
                <a:gd name="T6" fmla="*/ 0 w 2135"/>
                <a:gd name="T7" fmla="*/ 12 h 1804"/>
                <a:gd name="T8" fmla="*/ 161 w 2135"/>
                <a:gd name="T9" fmla="*/ 42 h 1804"/>
                <a:gd name="T10" fmla="*/ 323 w 2135"/>
                <a:gd name="T11" fmla="*/ 78 h 1804"/>
                <a:gd name="T12" fmla="*/ 556 w 2135"/>
                <a:gd name="T13" fmla="*/ 150 h 1804"/>
                <a:gd name="T14" fmla="*/ 777 w 2135"/>
                <a:gd name="T15" fmla="*/ 245 h 1804"/>
                <a:gd name="T16" fmla="*/ 993 w 2135"/>
                <a:gd name="T17" fmla="*/ 365 h 1804"/>
                <a:gd name="T18" fmla="*/ 1196 w 2135"/>
                <a:gd name="T19" fmla="*/ 503 h 1804"/>
                <a:gd name="T20" fmla="*/ 1381 w 2135"/>
                <a:gd name="T21" fmla="*/ 653 h 1804"/>
                <a:gd name="T22" fmla="*/ 1555 w 2135"/>
                <a:gd name="T23" fmla="*/ 827 h 1804"/>
                <a:gd name="T24" fmla="*/ 1710 w 2135"/>
                <a:gd name="T25" fmla="*/ 1019 h 1804"/>
                <a:gd name="T26" fmla="*/ 1854 w 2135"/>
                <a:gd name="T27" fmla="*/ 1229 h 1804"/>
                <a:gd name="T28" fmla="*/ 1937 w 2135"/>
                <a:gd name="T29" fmla="*/ 1366 h 1804"/>
                <a:gd name="T30" fmla="*/ 2009 w 2135"/>
                <a:gd name="T31" fmla="*/ 1510 h 1804"/>
                <a:gd name="T32" fmla="*/ 2069 w 2135"/>
                <a:gd name="T33" fmla="*/ 1654 h 1804"/>
                <a:gd name="T34" fmla="*/ 2123 w 2135"/>
                <a:gd name="T35" fmla="*/ 1804 h 1804"/>
                <a:gd name="T36" fmla="*/ 2135 w 2135"/>
                <a:gd name="T37" fmla="*/ 1804 h 1804"/>
                <a:gd name="T38" fmla="*/ 2081 w 2135"/>
                <a:gd name="T39" fmla="*/ 1654 h 1804"/>
                <a:gd name="T40" fmla="*/ 2021 w 2135"/>
                <a:gd name="T41" fmla="*/ 1510 h 1804"/>
                <a:gd name="T42" fmla="*/ 1949 w 2135"/>
                <a:gd name="T43" fmla="*/ 1366 h 1804"/>
                <a:gd name="T44" fmla="*/ 1866 w 2135"/>
                <a:gd name="T45" fmla="*/ 1223 h 1804"/>
                <a:gd name="T46" fmla="*/ 1722 w 2135"/>
                <a:gd name="T47" fmla="*/ 1013 h 1804"/>
                <a:gd name="T48" fmla="*/ 1561 w 2135"/>
                <a:gd name="T49" fmla="*/ 821 h 1804"/>
                <a:gd name="T50" fmla="*/ 1387 w 2135"/>
                <a:gd name="T51" fmla="*/ 647 h 1804"/>
                <a:gd name="T52" fmla="*/ 1202 w 2135"/>
                <a:gd name="T53" fmla="*/ 491 h 1804"/>
                <a:gd name="T54" fmla="*/ 999 w 2135"/>
                <a:gd name="T55" fmla="*/ 353 h 1804"/>
                <a:gd name="T56" fmla="*/ 783 w 2135"/>
                <a:gd name="T57" fmla="*/ 239 h 1804"/>
                <a:gd name="T58" fmla="*/ 562 w 2135"/>
                <a:gd name="T59" fmla="*/ 138 h 1804"/>
                <a:gd name="T60" fmla="*/ 329 w 2135"/>
                <a:gd name="T61" fmla="*/ 66 h 1804"/>
                <a:gd name="T62" fmla="*/ 329 w 2135"/>
                <a:gd name="T63" fmla="*/ 66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572" name="Freeform 4"/>
            <p:cNvSpPr/>
            <p:nvPr/>
          </p:nvSpPr>
          <p:spPr bwMode="hidden">
            <a:xfrm>
              <a:off x="0" y="2458"/>
              <a:ext cx="1854" cy="1858"/>
            </a:xfrm>
            <a:custGeom>
              <a:avLst/>
              <a:gdLst>
                <a:gd name="T0" fmla="*/ 1854 w 1854"/>
                <a:gd name="T1" fmla="*/ 1858 h 1858"/>
                <a:gd name="T2" fmla="*/ 0 w 1854"/>
                <a:gd name="T3" fmla="*/ 1858 h 1858"/>
                <a:gd name="T4" fmla="*/ 0 w 1854"/>
                <a:gd name="T5" fmla="*/ 0 h 1858"/>
                <a:gd name="T6" fmla="*/ 1854 w 1854"/>
                <a:gd name="T7" fmla="*/ 1858 h 1858"/>
                <a:gd name="T8" fmla="*/ 1854 w 1854"/>
                <a:gd name="T9" fmla="*/ 1858 h 1858"/>
              </a:gdLst>
              <a:ahLst/>
              <a:cxnLst>
                <a:cxn ang="0">
                  <a:pos x="T0" y="T1"/>
                </a:cxn>
                <a:cxn ang="0">
                  <a:pos x="T2" y="T3"/>
                </a:cxn>
                <a:cxn ang="0">
                  <a:pos x="T4" y="T5"/>
                </a:cxn>
                <a:cxn ang="0">
                  <a:pos x="T6" y="T7"/>
                </a:cxn>
                <a:cxn ang="0">
                  <a:pos x="T8" y="T9"/>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573" name="Freeform 5"/>
            <p:cNvSpPr/>
            <p:nvPr/>
          </p:nvSpPr>
          <p:spPr bwMode="ltGray">
            <a:xfrm>
              <a:off x="0" y="2735"/>
              <a:ext cx="1745" cy="1577"/>
            </a:xfrm>
            <a:custGeom>
              <a:avLst/>
              <a:gdLst>
                <a:gd name="T0" fmla="*/ 1640 w 1745"/>
                <a:gd name="T1" fmla="*/ 1377 h 1577"/>
                <a:gd name="T2" fmla="*/ 1692 w 1745"/>
                <a:gd name="T3" fmla="*/ 1479 h 1577"/>
                <a:gd name="T4" fmla="*/ 1732 w 1745"/>
                <a:gd name="T5" fmla="*/ 1577 h 1577"/>
                <a:gd name="T6" fmla="*/ 1745 w 1745"/>
                <a:gd name="T7" fmla="*/ 1577 h 1577"/>
                <a:gd name="T8" fmla="*/ 1703 w 1745"/>
                <a:gd name="T9" fmla="*/ 1469 h 1577"/>
                <a:gd name="T10" fmla="*/ 1649 w 1745"/>
                <a:gd name="T11" fmla="*/ 1367 h 1577"/>
                <a:gd name="T12" fmla="*/ 1535 w 1745"/>
                <a:gd name="T13" fmla="*/ 1157 h 1577"/>
                <a:gd name="T14" fmla="*/ 1395 w 1745"/>
                <a:gd name="T15" fmla="*/ 951 h 1577"/>
                <a:gd name="T16" fmla="*/ 1236 w 1745"/>
                <a:gd name="T17" fmla="*/ 756 h 1577"/>
                <a:gd name="T18" fmla="*/ 1061 w 1745"/>
                <a:gd name="T19" fmla="*/ 582 h 1577"/>
                <a:gd name="T20" fmla="*/ 876 w 1745"/>
                <a:gd name="T21" fmla="*/ 426 h 1577"/>
                <a:gd name="T22" fmla="*/ 672 w 1745"/>
                <a:gd name="T23" fmla="*/ 294 h 1577"/>
                <a:gd name="T24" fmla="*/ 455 w 1745"/>
                <a:gd name="T25" fmla="*/ 174 h 1577"/>
                <a:gd name="T26" fmla="*/ 234 w 1745"/>
                <a:gd name="T27" fmla="*/ 78 h 1577"/>
                <a:gd name="T28" fmla="*/ 0 w 1745"/>
                <a:gd name="T29" fmla="*/ 0 h 1577"/>
                <a:gd name="T30" fmla="*/ 0 w 1745"/>
                <a:gd name="T31" fmla="*/ 12 h 1577"/>
                <a:gd name="T32" fmla="*/ 222 w 1745"/>
                <a:gd name="T33" fmla="*/ 89 h 1577"/>
                <a:gd name="T34" fmla="*/ 446 w 1745"/>
                <a:gd name="T35" fmla="*/ 185 h 1577"/>
                <a:gd name="T36" fmla="*/ 662 w 1745"/>
                <a:gd name="T37" fmla="*/ 305 h 1577"/>
                <a:gd name="T38" fmla="*/ 866 w 1745"/>
                <a:gd name="T39" fmla="*/ 437 h 1577"/>
                <a:gd name="T40" fmla="*/ 1052 w 1745"/>
                <a:gd name="T41" fmla="*/ 593 h 1577"/>
                <a:gd name="T42" fmla="*/ 1226 w 1745"/>
                <a:gd name="T43" fmla="*/ 767 h 1577"/>
                <a:gd name="T44" fmla="*/ 1385 w 1745"/>
                <a:gd name="T45" fmla="*/ 960 h 1577"/>
                <a:gd name="T46" fmla="*/ 1526 w 1745"/>
                <a:gd name="T47" fmla="*/ 1167 h 1577"/>
                <a:gd name="T48" fmla="*/ 1640 w 1745"/>
                <a:gd name="T49" fmla="*/ 13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574" name="Freeform 6"/>
            <p:cNvSpPr/>
            <p:nvPr/>
          </p:nvSpPr>
          <p:spPr bwMode="ltGray">
            <a:xfrm>
              <a:off x="0" y="2544"/>
              <a:ext cx="1745" cy="1768"/>
            </a:xfrm>
            <a:custGeom>
              <a:avLst/>
              <a:gdLst>
                <a:gd name="T0" fmla="*/ 0 w 1745"/>
                <a:gd name="T1" fmla="*/ 0 h 1768"/>
                <a:gd name="T2" fmla="*/ 0 w 1745"/>
                <a:gd name="T3" fmla="*/ 12 h 1768"/>
                <a:gd name="T4" fmla="*/ 210 w 1745"/>
                <a:gd name="T5" fmla="*/ 88 h 1768"/>
                <a:gd name="T6" fmla="*/ 426 w 1745"/>
                <a:gd name="T7" fmla="*/ 190 h 1768"/>
                <a:gd name="T8" fmla="*/ 630 w 1745"/>
                <a:gd name="T9" fmla="*/ 304 h 1768"/>
                <a:gd name="T10" fmla="*/ 818 w 1745"/>
                <a:gd name="T11" fmla="*/ 442 h 1768"/>
                <a:gd name="T12" fmla="*/ 998 w 1745"/>
                <a:gd name="T13" fmla="*/ 592 h 1768"/>
                <a:gd name="T14" fmla="*/ 1164 w 1745"/>
                <a:gd name="T15" fmla="*/ 766 h 1768"/>
                <a:gd name="T16" fmla="*/ 1310 w 1745"/>
                <a:gd name="T17" fmla="*/ 942 h 1768"/>
                <a:gd name="T18" fmla="*/ 1454 w 1745"/>
                <a:gd name="T19" fmla="*/ 1146 h 1768"/>
                <a:gd name="T20" fmla="*/ 1536 w 1745"/>
                <a:gd name="T21" fmla="*/ 1298 h 1768"/>
                <a:gd name="T22" fmla="*/ 1614 w 1745"/>
                <a:gd name="T23" fmla="*/ 1456 h 1768"/>
                <a:gd name="T24" fmla="*/ 1682 w 1745"/>
                <a:gd name="T25" fmla="*/ 1616 h 1768"/>
                <a:gd name="T26" fmla="*/ 1733 w 1745"/>
                <a:gd name="T27" fmla="*/ 1768 h 1768"/>
                <a:gd name="T28" fmla="*/ 1745 w 1745"/>
                <a:gd name="T29" fmla="*/ 1768 h 1768"/>
                <a:gd name="T30" fmla="*/ 1691 w 1745"/>
                <a:gd name="T31" fmla="*/ 1606 h 1768"/>
                <a:gd name="T32" fmla="*/ 1623 w 1745"/>
                <a:gd name="T33" fmla="*/ 1445 h 1768"/>
                <a:gd name="T34" fmla="*/ 1547 w 1745"/>
                <a:gd name="T35" fmla="*/ 1288 h 1768"/>
                <a:gd name="T36" fmla="*/ 1463 w 1745"/>
                <a:gd name="T37" fmla="*/ 1136 h 1768"/>
                <a:gd name="T38" fmla="*/ 1320 w 1745"/>
                <a:gd name="T39" fmla="*/ 932 h 1768"/>
                <a:gd name="T40" fmla="*/ 1173 w 1745"/>
                <a:gd name="T41" fmla="*/ 755 h 1768"/>
                <a:gd name="T42" fmla="*/ 1008 w 1745"/>
                <a:gd name="T43" fmla="*/ 581 h 1768"/>
                <a:gd name="T44" fmla="*/ 827 w 1745"/>
                <a:gd name="T45" fmla="*/ 431 h 1768"/>
                <a:gd name="T46" fmla="*/ 642 w 1745"/>
                <a:gd name="T47" fmla="*/ 293 h 1768"/>
                <a:gd name="T48" fmla="*/ 437 w 1745"/>
                <a:gd name="T49" fmla="*/ 179 h 1768"/>
                <a:gd name="T50" fmla="*/ 222 w 1745"/>
                <a:gd name="T51" fmla="*/ 78 h 1768"/>
                <a:gd name="T52" fmla="*/ 0 w 1745"/>
                <a:gd name="T53" fmla="*/ 0 h 1768"/>
                <a:gd name="T54" fmla="*/ 0 w 1745"/>
                <a:gd name="T55" fmla="*/ 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575"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576"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577"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09578" name="Rectangle 10"/>
          <p:cNvSpPr>
            <a:spLocks noGrp="1" noChangeArrowheads="1"/>
          </p:cNvSpPr>
          <p:nvPr>
            <p:ph type="ctrTitle" sz="quarter"/>
          </p:nvPr>
        </p:nvSpPr>
        <p:spPr>
          <a:xfrm>
            <a:off x="914400" y="1873250"/>
            <a:ext cx="10363200" cy="1555750"/>
          </a:xfrm>
        </p:spPr>
        <p:txBody>
          <a:bodyPr/>
          <a:lstStyle>
            <a:lvl1pPr>
              <a:defRPr sz="4800"/>
            </a:lvl1pPr>
          </a:lstStyle>
          <a:p>
            <a:pPr lvl="0"/>
            <a:r>
              <a:rPr lang="zh-CN" altLang="en-US" noProof="0"/>
              <a:t>单击此处编辑母版标题样式</a:t>
            </a:r>
            <a:endParaRPr lang="zh-CN" altLang="en-US" noProof="0"/>
          </a:p>
        </p:txBody>
      </p:sp>
      <p:sp>
        <p:nvSpPr>
          <p:cNvPr id="109579" name="Rectangle 11"/>
          <p:cNvSpPr>
            <a:spLocks noGrp="1" noChangeArrowheads="1"/>
          </p:cNvSpPr>
          <p:nvPr>
            <p:ph type="subTitle" sz="quarter"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endParaRPr lang="zh-CN" altLang="en-US" noProof="0"/>
          </a:p>
        </p:txBody>
      </p:sp>
      <p:sp>
        <p:nvSpPr>
          <p:cNvPr id="109580" name="Rectangle 12"/>
          <p:cNvSpPr>
            <a:spLocks noGrp="1" noChangeArrowheads="1"/>
          </p:cNvSpPr>
          <p:nvPr>
            <p:ph type="dt" sz="quarter" idx="2"/>
          </p:nvPr>
        </p:nvSpPr>
        <p:spPr/>
        <p:txBody>
          <a:bodyPr/>
          <a:lstStyle>
            <a:lvl1pPr>
              <a:defRPr/>
            </a:lvl1pPr>
          </a:lstStyle>
          <a:p>
            <a:endParaRPr lang="en-US" altLang="zh-CN"/>
          </a:p>
        </p:txBody>
      </p:sp>
      <p:sp>
        <p:nvSpPr>
          <p:cNvPr id="109581" name="Rectangle 13"/>
          <p:cNvSpPr>
            <a:spLocks noGrp="1" noChangeArrowheads="1"/>
          </p:cNvSpPr>
          <p:nvPr>
            <p:ph type="ftr" sz="quarter" idx="3"/>
          </p:nvPr>
        </p:nvSpPr>
        <p:spPr>
          <a:xfrm>
            <a:off x="4165600" y="6248400"/>
            <a:ext cx="3860800" cy="457200"/>
          </a:xfrm>
        </p:spPr>
        <p:txBody>
          <a:bodyPr bIns="45720" anchor="t"/>
          <a:lstStyle>
            <a:lvl1pPr>
              <a:defRPr/>
            </a:lvl1pPr>
          </a:lstStyle>
          <a:p>
            <a:endParaRPr lang="en-US" altLang="zh-CN"/>
          </a:p>
        </p:txBody>
      </p:sp>
      <p:sp>
        <p:nvSpPr>
          <p:cNvPr id="109582" name="Rectangle 14"/>
          <p:cNvSpPr>
            <a:spLocks noGrp="1" noChangeArrowheads="1"/>
          </p:cNvSpPr>
          <p:nvPr>
            <p:ph type="sldNum" sz="quarter" idx="4"/>
          </p:nvPr>
        </p:nvSpPr>
        <p:spPr/>
        <p:txBody>
          <a:bodyPr/>
          <a:lstStyle>
            <a:lvl1pPr>
              <a:defRPr/>
            </a:lvl1pPr>
          </a:lstStyle>
          <a:p>
            <a:fld id="{52100A14-CF5F-4BA0-952F-58A050EDB8A7}" type="slidenum">
              <a:rPr lang="en-US" altLang="zh-CN"/>
            </a:fld>
            <a:endParaRPr lang="en-US" altLang="zh-CN"/>
          </a:p>
        </p:txBody>
      </p:sp>
      <p:grpSp>
        <p:nvGrpSpPr>
          <p:cNvPr id="21" name="组合 20"/>
          <p:cNvGrpSpPr/>
          <p:nvPr userDrawn="1"/>
        </p:nvGrpSpPr>
        <p:grpSpPr>
          <a:xfrm>
            <a:off x="-8468" y="0"/>
            <a:ext cx="12208935" cy="846456"/>
            <a:chOff x="-7938" y="-11113"/>
            <a:chExt cx="9156701" cy="846456"/>
          </a:xfrm>
        </p:grpSpPr>
        <p:grpSp>
          <p:nvGrpSpPr>
            <p:cNvPr id="22" name="Group 16"/>
            <p:cNvGrpSpPr/>
            <p:nvPr userDrawn="1"/>
          </p:nvGrpSpPr>
          <p:grpSpPr bwMode="auto">
            <a:xfrm>
              <a:off x="-7938" y="-11113"/>
              <a:ext cx="9156701" cy="836613"/>
              <a:chOff x="1" y="0"/>
              <a:chExt cx="5768" cy="527"/>
            </a:xfrm>
          </p:grpSpPr>
          <p:sp>
            <p:nvSpPr>
              <p:cNvPr id="25" name="Rectangle 17"/>
              <p:cNvSpPr>
                <a:spLocks noChangeArrowheads="1"/>
              </p:cNvSpPr>
              <p:nvPr userDrawn="1"/>
            </p:nvSpPr>
            <p:spPr bwMode="auto">
              <a:xfrm>
                <a:off x="9" y="0"/>
                <a:ext cx="5760" cy="52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9pPr>
              </a:lstStyle>
              <a:p>
                <a:endParaRPr lang="zh-CN" altLang="en-US"/>
              </a:p>
            </p:txBody>
          </p:sp>
          <p:pic>
            <p:nvPicPr>
              <p:cNvPr id="26" name="Picture 18" descr="title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2"/>
                <a:ext cx="1974"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Text Box 19"/>
            <p:cNvSpPr txBox="1">
              <a:spLocks noChangeArrowheads="1"/>
            </p:cNvSpPr>
            <p:nvPr userDrawn="1"/>
          </p:nvSpPr>
          <p:spPr bwMode="auto">
            <a:xfrm>
              <a:off x="7153117" y="0"/>
              <a:ext cx="1989296"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9pPr>
            </a:lstStyle>
            <a:p>
              <a:pPr algn="r" eaLnBrk="1" hangingPunct="1"/>
              <a:r>
                <a:rPr lang="en-US" altLang="zh-CN" sz="2800" dirty="0">
                  <a:solidFill>
                    <a:srgbClr val="0000FF"/>
                  </a:solidFill>
                  <a:ea typeface="华文新魏" panose="02010800040101010101" pitchFamily="2" charset="-122"/>
                </a:rPr>
                <a:t>Data Structures</a:t>
              </a:r>
              <a:endParaRPr lang="en-US" altLang="zh-CN" sz="2800" dirty="0">
                <a:solidFill>
                  <a:srgbClr val="0000FF"/>
                </a:solidFill>
                <a:ea typeface="华文新魏" panose="02010800040101010101" pitchFamily="2" charset="-122"/>
              </a:endParaRPr>
            </a:p>
          </p:txBody>
        </p:sp>
        <p:sp>
          <p:nvSpPr>
            <p:cNvPr id="24" name="Text Box 21"/>
            <p:cNvSpPr txBox="1">
              <a:spLocks noChangeArrowheads="1"/>
            </p:cNvSpPr>
            <p:nvPr userDrawn="1"/>
          </p:nvSpPr>
          <p:spPr bwMode="auto">
            <a:xfrm>
              <a:off x="7247573" y="498158"/>
              <a:ext cx="1896428"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9pPr>
            </a:lstStyle>
            <a:p>
              <a:pPr algn="r" eaLnBrk="1" hangingPunct="1"/>
              <a:r>
                <a:rPr lang="en-US" altLang="zh-CN" sz="1600" dirty="0">
                  <a:solidFill>
                    <a:srgbClr val="CC0000"/>
                  </a:solidFill>
                  <a:latin typeface="Impact" panose="020B0806030902050204" pitchFamily="34" charset="0"/>
                  <a:ea typeface="华文行楷" panose="02010800040101010101" pitchFamily="2" charset="-122"/>
                </a:rPr>
                <a:t>School of Computer Science</a:t>
              </a:r>
              <a:endParaRPr lang="en-US" altLang="zh-CN" sz="1600" dirty="0">
                <a:solidFill>
                  <a:srgbClr val="CC0000"/>
                </a:solidFill>
                <a:latin typeface="Impact" panose="020B0806030902050204" pitchFamily="34" charset="0"/>
                <a:ea typeface="华文行楷" panose="02010800040101010101" pitchFamily="2" charset="-122"/>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6" name="灯片编号占位符 5"/>
          <p:cNvSpPr>
            <a:spLocks noGrp="1"/>
          </p:cNvSpPr>
          <p:nvPr>
            <p:ph type="sldNum" sz="quarter" idx="12"/>
          </p:nvPr>
        </p:nvSpPr>
        <p:spPr/>
        <p:txBody>
          <a:bodyPr/>
          <a:lstStyle>
            <a:lvl1pPr>
              <a:defRPr/>
            </a:lvl1pPr>
          </a:lstStyle>
          <a:p>
            <a:fld id="{795A10AC-B834-435B-9027-96AA0527F35E}"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6" name="灯片编号占位符 5"/>
          <p:cNvSpPr>
            <a:spLocks noGrp="1"/>
          </p:cNvSpPr>
          <p:nvPr>
            <p:ph type="sldNum" sz="quarter" idx="12"/>
          </p:nvPr>
        </p:nvSpPr>
        <p:spPr/>
        <p:txBody>
          <a:bodyPr/>
          <a:lstStyle>
            <a:lvl1pPr>
              <a:defRPr/>
            </a:lvl1pPr>
          </a:lstStyle>
          <a:p>
            <a:fld id="{0639BCA4-5DF8-4F2B-A77F-EEFEEEEEFCFA}"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7" name="灯片编号占位符 6"/>
          <p:cNvSpPr>
            <a:spLocks noGrp="1"/>
          </p:cNvSpPr>
          <p:nvPr>
            <p:ph type="sldNum" sz="quarter" idx="12"/>
          </p:nvPr>
        </p:nvSpPr>
        <p:spPr/>
        <p:txBody>
          <a:bodyPr/>
          <a:lstStyle>
            <a:lvl1pPr>
              <a:defRPr/>
            </a:lvl1pPr>
          </a:lstStyle>
          <a:p>
            <a:fld id="{443C94E0-72E8-4A73-A8D6-53289ADB87C2}"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9" name="灯片编号占位符 8"/>
          <p:cNvSpPr>
            <a:spLocks noGrp="1"/>
          </p:cNvSpPr>
          <p:nvPr>
            <p:ph type="sldNum" sz="quarter" idx="12"/>
          </p:nvPr>
        </p:nvSpPr>
        <p:spPr/>
        <p:txBody>
          <a:bodyPr/>
          <a:lstStyle>
            <a:lvl1pPr>
              <a:defRPr/>
            </a:lvl1pPr>
          </a:lstStyle>
          <a:p>
            <a:fld id="{39F38A25-CF1F-4B52-A46E-2EEAAA2F50B9}"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5" name="灯片编号占位符 4"/>
          <p:cNvSpPr>
            <a:spLocks noGrp="1"/>
          </p:cNvSpPr>
          <p:nvPr>
            <p:ph type="sldNum" sz="quarter" idx="12"/>
          </p:nvPr>
        </p:nvSpPr>
        <p:spPr/>
        <p:txBody>
          <a:bodyPr/>
          <a:lstStyle>
            <a:lvl1pPr>
              <a:defRPr/>
            </a:lvl1pPr>
          </a:lstStyle>
          <a:p>
            <a:fld id="{857EF2C1-B5F7-423B-A448-3A0B5A334934}"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4" name="灯片编号占位符 3"/>
          <p:cNvSpPr>
            <a:spLocks noGrp="1"/>
          </p:cNvSpPr>
          <p:nvPr>
            <p:ph type="sldNum" sz="quarter" idx="12"/>
          </p:nvPr>
        </p:nvSpPr>
        <p:spPr/>
        <p:txBody>
          <a:bodyPr/>
          <a:lstStyle>
            <a:lvl1pPr>
              <a:defRPr/>
            </a:lvl1pPr>
          </a:lstStyle>
          <a:p>
            <a:fld id="{E177E7D1-3A79-44BD-B7DB-F8066A1B7CAF}"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7" name="灯片编号占位符 6"/>
          <p:cNvSpPr>
            <a:spLocks noGrp="1"/>
          </p:cNvSpPr>
          <p:nvPr>
            <p:ph type="sldNum" sz="quarter" idx="12"/>
          </p:nvPr>
        </p:nvSpPr>
        <p:spPr/>
        <p:txBody>
          <a:bodyPr/>
          <a:lstStyle>
            <a:lvl1pPr>
              <a:defRPr/>
            </a:lvl1pPr>
          </a:lstStyle>
          <a:p>
            <a:fld id="{CD40F75D-FC4F-486C-9949-87BE89E7649C}"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7" name="灯片编号占位符 6"/>
          <p:cNvSpPr>
            <a:spLocks noGrp="1"/>
          </p:cNvSpPr>
          <p:nvPr>
            <p:ph type="sldNum" sz="quarter" idx="12"/>
          </p:nvPr>
        </p:nvSpPr>
        <p:spPr/>
        <p:txBody>
          <a:bodyPr/>
          <a:lstStyle>
            <a:lvl1pPr>
              <a:defRPr/>
            </a:lvl1pPr>
          </a:lstStyle>
          <a:p>
            <a:fld id="{7CA9196D-E6B5-4A22-8520-A4108F1F4017}"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6" name="灯片编号占位符 5"/>
          <p:cNvSpPr>
            <a:spLocks noGrp="1"/>
          </p:cNvSpPr>
          <p:nvPr>
            <p:ph type="sldNum" sz="quarter" idx="12"/>
          </p:nvPr>
        </p:nvSpPr>
        <p:spPr/>
        <p:txBody>
          <a:bodyPr/>
          <a:lstStyle>
            <a:lvl1pPr>
              <a:defRPr/>
            </a:lvl1pPr>
          </a:lstStyle>
          <a:p>
            <a:fld id="{E0DD9893-8A14-4322-B02D-5FC1C844C250}" type="slidenum">
              <a:rPr lang="en-US" altLang="zh-CN"/>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7813"/>
            <a:ext cx="8026400" cy="5853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r>
              <a:rPr lang="zh-CN" altLang="zh-CN"/>
              <a:t>Prof. </a:t>
            </a:r>
            <a:r>
              <a:rPr lang="en-US" altLang="zh-CN"/>
              <a:t>Q. </a:t>
            </a:r>
            <a:r>
              <a:rPr lang="zh-CN" altLang="zh-CN"/>
              <a:t> Wang</a:t>
            </a:r>
            <a:endParaRPr lang="en-US" altLang="zh-CN"/>
          </a:p>
        </p:txBody>
      </p:sp>
      <p:sp>
        <p:nvSpPr>
          <p:cNvPr id="6" name="灯片编号占位符 5"/>
          <p:cNvSpPr>
            <a:spLocks noGrp="1"/>
          </p:cNvSpPr>
          <p:nvPr>
            <p:ph type="sldNum" sz="quarter" idx="12"/>
          </p:nvPr>
        </p:nvSpPr>
        <p:spPr/>
        <p:txBody>
          <a:bodyPr/>
          <a:lstStyle>
            <a:lvl1pPr>
              <a:defRPr/>
            </a:lvl1pPr>
          </a:lstStyle>
          <a:p>
            <a:fld id="{47DA128D-A86A-462D-A5EC-B32ACE8A6E92}"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2" Type="http://schemas.openxmlformats.org/officeDocument/2006/relationships/theme" Target="../theme/theme3.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108546" name="Group 2"/>
          <p:cNvGrpSpPr/>
          <p:nvPr/>
        </p:nvGrpSpPr>
        <p:grpSpPr bwMode="auto">
          <a:xfrm>
            <a:off x="0" y="3902075"/>
            <a:ext cx="4533900" cy="2949575"/>
            <a:chOff x="0" y="2458"/>
            <a:chExt cx="2142" cy="1858"/>
          </a:xfrm>
        </p:grpSpPr>
        <p:sp>
          <p:nvSpPr>
            <p:cNvPr id="108547" name="Freeform 3"/>
            <p:cNvSpPr/>
            <p:nvPr/>
          </p:nvSpPr>
          <p:spPr bwMode="ltGray">
            <a:xfrm>
              <a:off x="0" y="2508"/>
              <a:ext cx="2142" cy="1804"/>
            </a:xfrm>
            <a:custGeom>
              <a:avLst/>
              <a:gdLst>
                <a:gd name="T0" fmla="*/ 329 w 2135"/>
                <a:gd name="T1" fmla="*/ 66 h 1804"/>
                <a:gd name="T2" fmla="*/ 161 w 2135"/>
                <a:gd name="T3" fmla="*/ 30 h 1804"/>
                <a:gd name="T4" fmla="*/ 0 w 2135"/>
                <a:gd name="T5" fmla="*/ 0 h 1804"/>
                <a:gd name="T6" fmla="*/ 0 w 2135"/>
                <a:gd name="T7" fmla="*/ 12 h 1804"/>
                <a:gd name="T8" fmla="*/ 161 w 2135"/>
                <a:gd name="T9" fmla="*/ 42 h 1804"/>
                <a:gd name="T10" fmla="*/ 323 w 2135"/>
                <a:gd name="T11" fmla="*/ 78 h 1804"/>
                <a:gd name="T12" fmla="*/ 556 w 2135"/>
                <a:gd name="T13" fmla="*/ 150 h 1804"/>
                <a:gd name="T14" fmla="*/ 777 w 2135"/>
                <a:gd name="T15" fmla="*/ 245 h 1804"/>
                <a:gd name="T16" fmla="*/ 993 w 2135"/>
                <a:gd name="T17" fmla="*/ 365 h 1804"/>
                <a:gd name="T18" fmla="*/ 1196 w 2135"/>
                <a:gd name="T19" fmla="*/ 503 h 1804"/>
                <a:gd name="T20" fmla="*/ 1381 w 2135"/>
                <a:gd name="T21" fmla="*/ 653 h 1804"/>
                <a:gd name="T22" fmla="*/ 1555 w 2135"/>
                <a:gd name="T23" fmla="*/ 827 h 1804"/>
                <a:gd name="T24" fmla="*/ 1710 w 2135"/>
                <a:gd name="T25" fmla="*/ 1019 h 1804"/>
                <a:gd name="T26" fmla="*/ 1854 w 2135"/>
                <a:gd name="T27" fmla="*/ 1229 h 1804"/>
                <a:gd name="T28" fmla="*/ 1937 w 2135"/>
                <a:gd name="T29" fmla="*/ 1366 h 1804"/>
                <a:gd name="T30" fmla="*/ 2009 w 2135"/>
                <a:gd name="T31" fmla="*/ 1510 h 1804"/>
                <a:gd name="T32" fmla="*/ 2069 w 2135"/>
                <a:gd name="T33" fmla="*/ 1654 h 1804"/>
                <a:gd name="T34" fmla="*/ 2123 w 2135"/>
                <a:gd name="T35" fmla="*/ 1804 h 1804"/>
                <a:gd name="T36" fmla="*/ 2135 w 2135"/>
                <a:gd name="T37" fmla="*/ 1804 h 1804"/>
                <a:gd name="T38" fmla="*/ 2081 w 2135"/>
                <a:gd name="T39" fmla="*/ 1654 h 1804"/>
                <a:gd name="T40" fmla="*/ 2021 w 2135"/>
                <a:gd name="T41" fmla="*/ 1510 h 1804"/>
                <a:gd name="T42" fmla="*/ 1949 w 2135"/>
                <a:gd name="T43" fmla="*/ 1366 h 1804"/>
                <a:gd name="T44" fmla="*/ 1866 w 2135"/>
                <a:gd name="T45" fmla="*/ 1223 h 1804"/>
                <a:gd name="T46" fmla="*/ 1722 w 2135"/>
                <a:gd name="T47" fmla="*/ 1013 h 1804"/>
                <a:gd name="T48" fmla="*/ 1561 w 2135"/>
                <a:gd name="T49" fmla="*/ 821 h 1804"/>
                <a:gd name="T50" fmla="*/ 1387 w 2135"/>
                <a:gd name="T51" fmla="*/ 647 h 1804"/>
                <a:gd name="T52" fmla="*/ 1202 w 2135"/>
                <a:gd name="T53" fmla="*/ 491 h 1804"/>
                <a:gd name="T54" fmla="*/ 999 w 2135"/>
                <a:gd name="T55" fmla="*/ 353 h 1804"/>
                <a:gd name="T56" fmla="*/ 783 w 2135"/>
                <a:gd name="T57" fmla="*/ 239 h 1804"/>
                <a:gd name="T58" fmla="*/ 562 w 2135"/>
                <a:gd name="T59" fmla="*/ 138 h 1804"/>
                <a:gd name="T60" fmla="*/ 329 w 2135"/>
                <a:gd name="T61" fmla="*/ 66 h 1804"/>
                <a:gd name="T62" fmla="*/ 329 w 2135"/>
                <a:gd name="T63" fmla="*/ 66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548" name="Freeform 4"/>
            <p:cNvSpPr/>
            <p:nvPr/>
          </p:nvSpPr>
          <p:spPr bwMode="hidden">
            <a:xfrm>
              <a:off x="0" y="2458"/>
              <a:ext cx="1854" cy="1858"/>
            </a:xfrm>
            <a:custGeom>
              <a:avLst/>
              <a:gdLst>
                <a:gd name="T0" fmla="*/ 1854 w 1854"/>
                <a:gd name="T1" fmla="*/ 1858 h 1858"/>
                <a:gd name="T2" fmla="*/ 0 w 1854"/>
                <a:gd name="T3" fmla="*/ 1858 h 1858"/>
                <a:gd name="T4" fmla="*/ 0 w 1854"/>
                <a:gd name="T5" fmla="*/ 0 h 1858"/>
                <a:gd name="T6" fmla="*/ 1854 w 1854"/>
                <a:gd name="T7" fmla="*/ 1858 h 1858"/>
                <a:gd name="T8" fmla="*/ 1854 w 1854"/>
                <a:gd name="T9" fmla="*/ 1858 h 1858"/>
              </a:gdLst>
              <a:ahLst/>
              <a:cxnLst>
                <a:cxn ang="0">
                  <a:pos x="T0" y="T1"/>
                </a:cxn>
                <a:cxn ang="0">
                  <a:pos x="T2" y="T3"/>
                </a:cxn>
                <a:cxn ang="0">
                  <a:pos x="T4" y="T5"/>
                </a:cxn>
                <a:cxn ang="0">
                  <a:pos x="T6" y="T7"/>
                </a:cxn>
                <a:cxn ang="0">
                  <a:pos x="T8" y="T9"/>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549" name="Freeform 5"/>
            <p:cNvSpPr/>
            <p:nvPr/>
          </p:nvSpPr>
          <p:spPr bwMode="ltGray">
            <a:xfrm>
              <a:off x="0" y="2735"/>
              <a:ext cx="1745" cy="1577"/>
            </a:xfrm>
            <a:custGeom>
              <a:avLst/>
              <a:gdLst>
                <a:gd name="T0" fmla="*/ 1640 w 1745"/>
                <a:gd name="T1" fmla="*/ 1377 h 1577"/>
                <a:gd name="T2" fmla="*/ 1692 w 1745"/>
                <a:gd name="T3" fmla="*/ 1479 h 1577"/>
                <a:gd name="T4" fmla="*/ 1732 w 1745"/>
                <a:gd name="T5" fmla="*/ 1577 h 1577"/>
                <a:gd name="T6" fmla="*/ 1745 w 1745"/>
                <a:gd name="T7" fmla="*/ 1577 h 1577"/>
                <a:gd name="T8" fmla="*/ 1703 w 1745"/>
                <a:gd name="T9" fmla="*/ 1469 h 1577"/>
                <a:gd name="T10" fmla="*/ 1649 w 1745"/>
                <a:gd name="T11" fmla="*/ 1367 h 1577"/>
                <a:gd name="T12" fmla="*/ 1535 w 1745"/>
                <a:gd name="T13" fmla="*/ 1157 h 1577"/>
                <a:gd name="T14" fmla="*/ 1395 w 1745"/>
                <a:gd name="T15" fmla="*/ 951 h 1577"/>
                <a:gd name="T16" fmla="*/ 1236 w 1745"/>
                <a:gd name="T17" fmla="*/ 756 h 1577"/>
                <a:gd name="T18" fmla="*/ 1061 w 1745"/>
                <a:gd name="T19" fmla="*/ 582 h 1577"/>
                <a:gd name="T20" fmla="*/ 876 w 1745"/>
                <a:gd name="T21" fmla="*/ 426 h 1577"/>
                <a:gd name="T22" fmla="*/ 672 w 1745"/>
                <a:gd name="T23" fmla="*/ 294 h 1577"/>
                <a:gd name="T24" fmla="*/ 455 w 1745"/>
                <a:gd name="T25" fmla="*/ 174 h 1577"/>
                <a:gd name="T26" fmla="*/ 234 w 1745"/>
                <a:gd name="T27" fmla="*/ 78 h 1577"/>
                <a:gd name="T28" fmla="*/ 0 w 1745"/>
                <a:gd name="T29" fmla="*/ 0 h 1577"/>
                <a:gd name="T30" fmla="*/ 0 w 1745"/>
                <a:gd name="T31" fmla="*/ 12 h 1577"/>
                <a:gd name="T32" fmla="*/ 222 w 1745"/>
                <a:gd name="T33" fmla="*/ 89 h 1577"/>
                <a:gd name="T34" fmla="*/ 446 w 1745"/>
                <a:gd name="T35" fmla="*/ 185 h 1577"/>
                <a:gd name="T36" fmla="*/ 662 w 1745"/>
                <a:gd name="T37" fmla="*/ 305 h 1577"/>
                <a:gd name="T38" fmla="*/ 866 w 1745"/>
                <a:gd name="T39" fmla="*/ 437 h 1577"/>
                <a:gd name="T40" fmla="*/ 1052 w 1745"/>
                <a:gd name="T41" fmla="*/ 593 h 1577"/>
                <a:gd name="T42" fmla="*/ 1226 w 1745"/>
                <a:gd name="T43" fmla="*/ 767 h 1577"/>
                <a:gd name="T44" fmla="*/ 1385 w 1745"/>
                <a:gd name="T45" fmla="*/ 960 h 1577"/>
                <a:gd name="T46" fmla="*/ 1526 w 1745"/>
                <a:gd name="T47" fmla="*/ 1167 h 1577"/>
                <a:gd name="T48" fmla="*/ 1640 w 1745"/>
                <a:gd name="T49" fmla="*/ 13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550" name="Freeform 6"/>
            <p:cNvSpPr/>
            <p:nvPr/>
          </p:nvSpPr>
          <p:spPr bwMode="ltGray">
            <a:xfrm>
              <a:off x="0" y="2544"/>
              <a:ext cx="1745" cy="1768"/>
            </a:xfrm>
            <a:custGeom>
              <a:avLst/>
              <a:gdLst>
                <a:gd name="T0" fmla="*/ 0 w 1745"/>
                <a:gd name="T1" fmla="*/ 0 h 1768"/>
                <a:gd name="T2" fmla="*/ 0 w 1745"/>
                <a:gd name="T3" fmla="*/ 12 h 1768"/>
                <a:gd name="T4" fmla="*/ 210 w 1745"/>
                <a:gd name="T5" fmla="*/ 88 h 1768"/>
                <a:gd name="T6" fmla="*/ 426 w 1745"/>
                <a:gd name="T7" fmla="*/ 190 h 1768"/>
                <a:gd name="T8" fmla="*/ 630 w 1745"/>
                <a:gd name="T9" fmla="*/ 304 h 1768"/>
                <a:gd name="T10" fmla="*/ 818 w 1745"/>
                <a:gd name="T11" fmla="*/ 442 h 1768"/>
                <a:gd name="T12" fmla="*/ 998 w 1745"/>
                <a:gd name="T13" fmla="*/ 592 h 1768"/>
                <a:gd name="T14" fmla="*/ 1164 w 1745"/>
                <a:gd name="T15" fmla="*/ 766 h 1768"/>
                <a:gd name="T16" fmla="*/ 1310 w 1745"/>
                <a:gd name="T17" fmla="*/ 942 h 1768"/>
                <a:gd name="T18" fmla="*/ 1454 w 1745"/>
                <a:gd name="T19" fmla="*/ 1146 h 1768"/>
                <a:gd name="T20" fmla="*/ 1536 w 1745"/>
                <a:gd name="T21" fmla="*/ 1298 h 1768"/>
                <a:gd name="T22" fmla="*/ 1614 w 1745"/>
                <a:gd name="T23" fmla="*/ 1456 h 1768"/>
                <a:gd name="T24" fmla="*/ 1682 w 1745"/>
                <a:gd name="T25" fmla="*/ 1616 h 1768"/>
                <a:gd name="T26" fmla="*/ 1733 w 1745"/>
                <a:gd name="T27" fmla="*/ 1768 h 1768"/>
                <a:gd name="T28" fmla="*/ 1745 w 1745"/>
                <a:gd name="T29" fmla="*/ 1768 h 1768"/>
                <a:gd name="T30" fmla="*/ 1691 w 1745"/>
                <a:gd name="T31" fmla="*/ 1606 h 1768"/>
                <a:gd name="T32" fmla="*/ 1623 w 1745"/>
                <a:gd name="T33" fmla="*/ 1445 h 1768"/>
                <a:gd name="T34" fmla="*/ 1547 w 1745"/>
                <a:gd name="T35" fmla="*/ 1288 h 1768"/>
                <a:gd name="T36" fmla="*/ 1463 w 1745"/>
                <a:gd name="T37" fmla="*/ 1136 h 1768"/>
                <a:gd name="T38" fmla="*/ 1320 w 1745"/>
                <a:gd name="T39" fmla="*/ 932 h 1768"/>
                <a:gd name="T40" fmla="*/ 1173 w 1745"/>
                <a:gd name="T41" fmla="*/ 755 h 1768"/>
                <a:gd name="T42" fmla="*/ 1008 w 1745"/>
                <a:gd name="T43" fmla="*/ 581 h 1768"/>
                <a:gd name="T44" fmla="*/ 827 w 1745"/>
                <a:gd name="T45" fmla="*/ 431 h 1768"/>
                <a:gd name="T46" fmla="*/ 642 w 1745"/>
                <a:gd name="T47" fmla="*/ 293 h 1768"/>
                <a:gd name="T48" fmla="*/ 437 w 1745"/>
                <a:gd name="T49" fmla="*/ 179 h 1768"/>
                <a:gd name="T50" fmla="*/ 222 w 1745"/>
                <a:gd name="T51" fmla="*/ 78 h 1768"/>
                <a:gd name="T52" fmla="*/ 0 w 1745"/>
                <a:gd name="T53" fmla="*/ 0 h 1768"/>
                <a:gd name="T54" fmla="*/ 0 w 1745"/>
                <a:gd name="T55" fmla="*/ 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551"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8552"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8553"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08554" name="Rectangle 10"/>
          <p:cNvSpPr>
            <a:spLocks noGrp="1" noChangeArrowheads="1"/>
          </p:cNvSpPr>
          <p:nvPr>
            <p:ph type="title"/>
          </p:nvPr>
        </p:nvSpPr>
        <p:spPr bwMode="auto">
          <a:xfrm>
            <a:off x="609600" y="277813"/>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lvl="0"/>
            <a:r>
              <a:rPr lang="zh-CN" altLang="en-US"/>
              <a:t>单击此处编辑母版标题样式</a:t>
            </a:r>
            <a:endParaRPr lang="zh-CN" altLang="en-US"/>
          </a:p>
        </p:txBody>
      </p:sp>
      <p:sp>
        <p:nvSpPr>
          <p:cNvPr id="108555" name="Rectangle 11"/>
          <p:cNvSpPr>
            <a:spLocks noGrp="1" noChangeArrowheads="1"/>
          </p:cNvSpPr>
          <p:nvPr>
            <p:ph type="body" idx="1"/>
          </p:nvPr>
        </p:nvSpPr>
        <p:spPr bwMode="auto">
          <a:xfrm>
            <a:off x="609600" y="1600200"/>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8556" name="Rectangle 12"/>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a:effectLst>
                  <a:outerShdw blurRad="38100" dist="38100" dir="2700000" algn="tl">
                    <a:srgbClr val="010199"/>
                  </a:outerShdw>
                </a:effectLst>
                <a:ea typeface="宋体" panose="02010600030101010101" pitchFamily="2" charset="-122"/>
              </a:defRPr>
            </a:lvl1pPr>
          </a:lstStyle>
          <a:p>
            <a:endParaRPr lang="en-US" altLang="zh-CN"/>
          </a:p>
        </p:txBody>
      </p:sp>
      <p:sp>
        <p:nvSpPr>
          <p:cNvPr id="108557" name="Rectangle 13"/>
          <p:cNvSpPr>
            <a:spLocks noGrp="1" noChangeArrowheads="1"/>
          </p:cNvSpPr>
          <p:nvPr>
            <p:ph type="ftr" sz="quarter" idx="3"/>
          </p:nvPr>
        </p:nvSpPr>
        <p:spPr bwMode="auto">
          <a:xfrm>
            <a:off x="4165600" y="628416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b" anchorCtr="0" compatLnSpc="1"/>
          <a:lstStyle>
            <a:lvl1pPr algn="ctr">
              <a:defRPr sz="1000">
                <a:effectLst/>
                <a:ea typeface="宋体" panose="02010600030101010101" pitchFamily="2" charset="-122"/>
              </a:defRPr>
            </a:lvl1pPr>
          </a:lstStyle>
          <a:p>
            <a:r>
              <a:rPr lang="zh-CN" altLang="zh-CN"/>
              <a:t>Prof. </a:t>
            </a:r>
            <a:r>
              <a:rPr lang="en-US" altLang="zh-CN"/>
              <a:t>Q. </a:t>
            </a:r>
            <a:r>
              <a:rPr lang="zh-CN" altLang="zh-CN"/>
              <a:t> Wang</a:t>
            </a:r>
            <a:endParaRPr lang="en-US" altLang="zh-CN" dirty="0"/>
          </a:p>
        </p:txBody>
      </p:sp>
      <p:sp>
        <p:nvSpPr>
          <p:cNvPr id="108558" name="Rectangle 14"/>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a:effectLst>
                  <a:outerShdw blurRad="38100" dist="38100" dir="2700000" algn="tl">
                    <a:srgbClr val="010199"/>
                  </a:outerShdw>
                </a:effectLst>
                <a:ea typeface="宋体" panose="02010600030101010101" pitchFamily="2" charset="-122"/>
              </a:defRPr>
            </a:lvl1pPr>
          </a:lstStyle>
          <a:p>
            <a:fld id="{4B6E865A-D731-440D-A39A-B7D52247B883}"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dt="0"/>
  <p:txStyles>
    <p:title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p:titleStyle>
    <p:bodyStyle>
      <a:lvl1pPr marL="342900" indent="-342900" algn="l" rtl="0" fontAlgn="base">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cs typeface="+mn-cs"/>
        </a:defRPr>
      </a:lvl4pPr>
      <a:lvl5pPr marL="20574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108546" name="Group 2"/>
          <p:cNvGrpSpPr/>
          <p:nvPr/>
        </p:nvGrpSpPr>
        <p:grpSpPr bwMode="auto">
          <a:xfrm>
            <a:off x="0" y="3902075"/>
            <a:ext cx="4533900" cy="2949575"/>
            <a:chOff x="0" y="2458"/>
            <a:chExt cx="2142" cy="1858"/>
          </a:xfrm>
        </p:grpSpPr>
        <p:sp>
          <p:nvSpPr>
            <p:cNvPr id="108547" name="Freeform 3"/>
            <p:cNvSpPr/>
            <p:nvPr/>
          </p:nvSpPr>
          <p:spPr bwMode="ltGray">
            <a:xfrm>
              <a:off x="0" y="2508"/>
              <a:ext cx="2142" cy="1804"/>
            </a:xfrm>
            <a:custGeom>
              <a:avLst/>
              <a:gdLst>
                <a:gd name="T0" fmla="*/ 329 w 2135"/>
                <a:gd name="T1" fmla="*/ 66 h 1804"/>
                <a:gd name="T2" fmla="*/ 161 w 2135"/>
                <a:gd name="T3" fmla="*/ 30 h 1804"/>
                <a:gd name="T4" fmla="*/ 0 w 2135"/>
                <a:gd name="T5" fmla="*/ 0 h 1804"/>
                <a:gd name="T6" fmla="*/ 0 w 2135"/>
                <a:gd name="T7" fmla="*/ 12 h 1804"/>
                <a:gd name="T8" fmla="*/ 161 w 2135"/>
                <a:gd name="T9" fmla="*/ 42 h 1804"/>
                <a:gd name="T10" fmla="*/ 323 w 2135"/>
                <a:gd name="T11" fmla="*/ 78 h 1804"/>
                <a:gd name="T12" fmla="*/ 556 w 2135"/>
                <a:gd name="T13" fmla="*/ 150 h 1804"/>
                <a:gd name="T14" fmla="*/ 777 w 2135"/>
                <a:gd name="T15" fmla="*/ 245 h 1804"/>
                <a:gd name="T16" fmla="*/ 993 w 2135"/>
                <a:gd name="T17" fmla="*/ 365 h 1804"/>
                <a:gd name="T18" fmla="*/ 1196 w 2135"/>
                <a:gd name="T19" fmla="*/ 503 h 1804"/>
                <a:gd name="T20" fmla="*/ 1381 w 2135"/>
                <a:gd name="T21" fmla="*/ 653 h 1804"/>
                <a:gd name="T22" fmla="*/ 1555 w 2135"/>
                <a:gd name="T23" fmla="*/ 827 h 1804"/>
                <a:gd name="T24" fmla="*/ 1710 w 2135"/>
                <a:gd name="T25" fmla="*/ 1019 h 1804"/>
                <a:gd name="T26" fmla="*/ 1854 w 2135"/>
                <a:gd name="T27" fmla="*/ 1229 h 1804"/>
                <a:gd name="T28" fmla="*/ 1937 w 2135"/>
                <a:gd name="T29" fmla="*/ 1366 h 1804"/>
                <a:gd name="T30" fmla="*/ 2009 w 2135"/>
                <a:gd name="T31" fmla="*/ 1510 h 1804"/>
                <a:gd name="T32" fmla="*/ 2069 w 2135"/>
                <a:gd name="T33" fmla="*/ 1654 h 1804"/>
                <a:gd name="T34" fmla="*/ 2123 w 2135"/>
                <a:gd name="T35" fmla="*/ 1804 h 1804"/>
                <a:gd name="T36" fmla="*/ 2135 w 2135"/>
                <a:gd name="T37" fmla="*/ 1804 h 1804"/>
                <a:gd name="T38" fmla="*/ 2081 w 2135"/>
                <a:gd name="T39" fmla="*/ 1654 h 1804"/>
                <a:gd name="T40" fmla="*/ 2021 w 2135"/>
                <a:gd name="T41" fmla="*/ 1510 h 1804"/>
                <a:gd name="T42" fmla="*/ 1949 w 2135"/>
                <a:gd name="T43" fmla="*/ 1366 h 1804"/>
                <a:gd name="T44" fmla="*/ 1866 w 2135"/>
                <a:gd name="T45" fmla="*/ 1223 h 1804"/>
                <a:gd name="T46" fmla="*/ 1722 w 2135"/>
                <a:gd name="T47" fmla="*/ 1013 h 1804"/>
                <a:gd name="T48" fmla="*/ 1561 w 2135"/>
                <a:gd name="T49" fmla="*/ 821 h 1804"/>
                <a:gd name="T50" fmla="*/ 1387 w 2135"/>
                <a:gd name="T51" fmla="*/ 647 h 1804"/>
                <a:gd name="T52" fmla="*/ 1202 w 2135"/>
                <a:gd name="T53" fmla="*/ 491 h 1804"/>
                <a:gd name="T54" fmla="*/ 999 w 2135"/>
                <a:gd name="T55" fmla="*/ 353 h 1804"/>
                <a:gd name="T56" fmla="*/ 783 w 2135"/>
                <a:gd name="T57" fmla="*/ 239 h 1804"/>
                <a:gd name="T58" fmla="*/ 562 w 2135"/>
                <a:gd name="T59" fmla="*/ 138 h 1804"/>
                <a:gd name="T60" fmla="*/ 329 w 2135"/>
                <a:gd name="T61" fmla="*/ 66 h 1804"/>
                <a:gd name="T62" fmla="*/ 329 w 2135"/>
                <a:gd name="T63" fmla="*/ 66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548" name="Freeform 4"/>
            <p:cNvSpPr/>
            <p:nvPr/>
          </p:nvSpPr>
          <p:spPr bwMode="hidden">
            <a:xfrm>
              <a:off x="0" y="2458"/>
              <a:ext cx="1854" cy="1858"/>
            </a:xfrm>
            <a:custGeom>
              <a:avLst/>
              <a:gdLst>
                <a:gd name="T0" fmla="*/ 1854 w 1854"/>
                <a:gd name="T1" fmla="*/ 1858 h 1858"/>
                <a:gd name="T2" fmla="*/ 0 w 1854"/>
                <a:gd name="T3" fmla="*/ 1858 h 1858"/>
                <a:gd name="T4" fmla="*/ 0 w 1854"/>
                <a:gd name="T5" fmla="*/ 0 h 1858"/>
                <a:gd name="T6" fmla="*/ 1854 w 1854"/>
                <a:gd name="T7" fmla="*/ 1858 h 1858"/>
                <a:gd name="T8" fmla="*/ 1854 w 1854"/>
                <a:gd name="T9" fmla="*/ 1858 h 1858"/>
              </a:gdLst>
              <a:ahLst/>
              <a:cxnLst>
                <a:cxn ang="0">
                  <a:pos x="T0" y="T1"/>
                </a:cxn>
                <a:cxn ang="0">
                  <a:pos x="T2" y="T3"/>
                </a:cxn>
                <a:cxn ang="0">
                  <a:pos x="T4" y="T5"/>
                </a:cxn>
                <a:cxn ang="0">
                  <a:pos x="T6" y="T7"/>
                </a:cxn>
                <a:cxn ang="0">
                  <a:pos x="T8" y="T9"/>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549" name="Freeform 5"/>
            <p:cNvSpPr/>
            <p:nvPr/>
          </p:nvSpPr>
          <p:spPr bwMode="ltGray">
            <a:xfrm>
              <a:off x="0" y="2735"/>
              <a:ext cx="1745" cy="1577"/>
            </a:xfrm>
            <a:custGeom>
              <a:avLst/>
              <a:gdLst>
                <a:gd name="T0" fmla="*/ 1640 w 1745"/>
                <a:gd name="T1" fmla="*/ 1377 h 1577"/>
                <a:gd name="T2" fmla="*/ 1692 w 1745"/>
                <a:gd name="T3" fmla="*/ 1479 h 1577"/>
                <a:gd name="T4" fmla="*/ 1732 w 1745"/>
                <a:gd name="T5" fmla="*/ 1577 h 1577"/>
                <a:gd name="T6" fmla="*/ 1745 w 1745"/>
                <a:gd name="T7" fmla="*/ 1577 h 1577"/>
                <a:gd name="T8" fmla="*/ 1703 w 1745"/>
                <a:gd name="T9" fmla="*/ 1469 h 1577"/>
                <a:gd name="T10" fmla="*/ 1649 w 1745"/>
                <a:gd name="T11" fmla="*/ 1367 h 1577"/>
                <a:gd name="T12" fmla="*/ 1535 w 1745"/>
                <a:gd name="T13" fmla="*/ 1157 h 1577"/>
                <a:gd name="T14" fmla="*/ 1395 w 1745"/>
                <a:gd name="T15" fmla="*/ 951 h 1577"/>
                <a:gd name="T16" fmla="*/ 1236 w 1745"/>
                <a:gd name="T17" fmla="*/ 756 h 1577"/>
                <a:gd name="T18" fmla="*/ 1061 w 1745"/>
                <a:gd name="T19" fmla="*/ 582 h 1577"/>
                <a:gd name="T20" fmla="*/ 876 w 1745"/>
                <a:gd name="T21" fmla="*/ 426 h 1577"/>
                <a:gd name="T22" fmla="*/ 672 w 1745"/>
                <a:gd name="T23" fmla="*/ 294 h 1577"/>
                <a:gd name="T24" fmla="*/ 455 w 1745"/>
                <a:gd name="T25" fmla="*/ 174 h 1577"/>
                <a:gd name="T26" fmla="*/ 234 w 1745"/>
                <a:gd name="T27" fmla="*/ 78 h 1577"/>
                <a:gd name="T28" fmla="*/ 0 w 1745"/>
                <a:gd name="T29" fmla="*/ 0 h 1577"/>
                <a:gd name="T30" fmla="*/ 0 w 1745"/>
                <a:gd name="T31" fmla="*/ 12 h 1577"/>
                <a:gd name="T32" fmla="*/ 222 w 1745"/>
                <a:gd name="T33" fmla="*/ 89 h 1577"/>
                <a:gd name="T34" fmla="*/ 446 w 1745"/>
                <a:gd name="T35" fmla="*/ 185 h 1577"/>
                <a:gd name="T36" fmla="*/ 662 w 1745"/>
                <a:gd name="T37" fmla="*/ 305 h 1577"/>
                <a:gd name="T38" fmla="*/ 866 w 1745"/>
                <a:gd name="T39" fmla="*/ 437 h 1577"/>
                <a:gd name="T40" fmla="*/ 1052 w 1745"/>
                <a:gd name="T41" fmla="*/ 593 h 1577"/>
                <a:gd name="T42" fmla="*/ 1226 w 1745"/>
                <a:gd name="T43" fmla="*/ 767 h 1577"/>
                <a:gd name="T44" fmla="*/ 1385 w 1745"/>
                <a:gd name="T45" fmla="*/ 960 h 1577"/>
                <a:gd name="T46" fmla="*/ 1526 w 1745"/>
                <a:gd name="T47" fmla="*/ 1167 h 1577"/>
                <a:gd name="T48" fmla="*/ 1640 w 1745"/>
                <a:gd name="T49" fmla="*/ 13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550" name="Freeform 6"/>
            <p:cNvSpPr/>
            <p:nvPr/>
          </p:nvSpPr>
          <p:spPr bwMode="ltGray">
            <a:xfrm>
              <a:off x="0" y="2544"/>
              <a:ext cx="1745" cy="1768"/>
            </a:xfrm>
            <a:custGeom>
              <a:avLst/>
              <a:gdLst>
                <a:gd name="T0" fmla="*/ 0 w 1745"/>
                <a:gd name="T1" fmla="*/ 0 h 1768"/>
                <a:gd name="T2" fmla="*/ 0 w 1745"/>
                <a:gd name="T3" fmla="*/ 12 h 1768"/>
                <a:gd name="T4" fmla="*/ 210 w 1745"/>
                <a:gd name="T5" fmla="*/ 88 h 1768"/>
                <a:gd name="T6" fmla="*/ 426 w 1745"/>
                <a:gd name="T7" fmla="*/ 190 h 1768"/>
                <a:gd name="T8" fmla="*/ 630 w 1745"/>
                <a:gd name="T9" fmla="*/ 304 h 1768"/>
                <a:gd name="T10" fmla="*/ 818 w 1745"/>
                <a:gd name="T11" fmla="*/ 442 h 1768"/>
                <a:gd name="T12" fmla="*/ 998 w 1745"/>
                <a:gd name="T13" fmla="*/ 592 h 1768"/>
                <a:gd name="T14" fmla="*/ 1164 w 1745"/>
                <a:gd name="T15" fmla="*/ 766 h 1768"/>
                <a:gd name="T16" fmla="*/ 1310 w 1745"/>
                <a:gd name="T17" fmla="*/ 942 h 1768"/>
                <a:gd name="T18" fmla="*/ 1454 w 1745"/>
                <a:gd name="T19" fmla="*/ 1146 h 1768"/>
                <a:gd name="T20" fmla="*/ 1536 w 1745"/>
                <a:gd name="T21" fmla="*/ 1298 h 1768"/>
                <a:gd name="T22" fmla="*/ 1614 w 1745"/>
                <a:gd name="T23" fmla="*/ 1456 h 1768"/>
                <a:gd name="T24" fmla="*/ 1682 w 1745"/>
                <a:gd name="T25" fmla="*/ 1616 h 1768"/>
                <a:gd name="T26" fmla="*/ 1733 w 1745"/>
                <a:gd name="T27" fmla="*/ 1768 h 1768"/>
                <a:gd name="T28" fmla="*/ 1745 w 1745"/>
                <a:gd name="T29" fmla="*/ 1768 h 1768"/>
                <a:gd name="T30" fmla="*/ 1691 w 1745"/>
                <a:gd name="T31" fmla="*/ 1606 h 1768"/>
                <a:gd name="T32" fmla="*/ 1623 w 1745"/>
                <a:gd name="T33" fmla="*/ 1445 h 1768"/>
                <a:gd name="T34" fmla="*/ 1547 w 1745"/>
                <a:gd name="T35" fmla="*/ 1288 h 1768"/>
                <a:gd name="T36" fmla="*/ 1463 w 1745"/>
                <a:gd name="T37" fmla="*/ 1136 h 1768"/>
                <a:gd name="T38" fmla="*/ 1320 w 1745"/>
                <a:gd name="T39" fmla="*/ 932 h 1768"/>
                <a:gd name="T40" fmla="*/ 1173 w 1745"/>
                <a:gd name="T41" fmla="*/ 755 h 1768"/>
                <a:gd name="T42" fmla="*/ 1008 w 1745"/>
                <a:gd name="T43" fmla="*/ 581 h 1768"/>
                <a:gd name="T44" fmla="*/ 827 w 1745"/>
                <a:gd name="T45" fmla="*/ 431 h 1768"/>
                <a:gd name="T46" fmla="*/ 642 w 1745"/>
                <a:gd name="T47" fmla="*/ 293 h 1768"/>
                <a:gd name="T48" fmla="*/ 437 w 1745"/>
                <a:gd name="T49" fmla="*/ 179 h 1768"/>
                <a:gd name="T50" fmla="*/ 222 w 1745"/>
                <a:gd name="T51" fmla="*/ 78 h 1768"/>
                <a:gd name="T52" fmla="*/ 0 w 1745"/>
                <a:gd name="T53" fmla="*/ 0 h 1768"/>
                <a:gd name="T54" fmla="*/ 0 w 1745"/>
                <a:gd name="T55" fmla="*/ 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8551"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8552"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8553"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08554" name="Rectangle 10"/>
          <p:cNvSpPr>
            <a:spLocks noGrp="1" noChangeArrowheads="1"/>
          </p:cNvSpPr>
          <p:nvPr>
            <p:ph type="title"/>
          </p:nvPr>
        </p:nvSpPr>
        <p:spPr bwMode="auto">
          <a:xfrm>
            <a:off x="609600" y="277813"/>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lvl="0"/>
            <a:r>
              <a:rPr lang="zh-CN" altLang="en-US"/>
              <a:t>单击此处编辑母版标题样式</a:t>
            </a:r>
            <a:endParaRPr lang="zh-CN" altLang="en-US"/>
          </a:p>
        </p:txBody>
      </p:sp>
      <p:sp>
        <p:nvSpPr>
          <p:cNvPr id="108555" name="Rectangle 11"/>
          <p:cNvSpPr>
            <a:spLocks noGrp="1" noChangeArrowheads="1"/>
          </p:cNvSpPr>
          <p:nvPr>
            <p:ph type="body" idx="1"/>
          </p:nvPr>
        </p:nvSpPr>
        <p:spPr bwMode="auto">
          <a:xfrm>
            <a:off x="609600" y="1600200"/>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8556" name="Rectangle 12"/>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a:effectLst>
                  <a:outerShdw blurRad="38100" dist="38100" dir="2700000" algn="tl">
                    <a:srgbClr val="010199"/>
                  </a:outerShdw>
                </a:effectLst>
                <a:ea typeface="宋体" panose="02010600030101010101" pitchFamily="2" charset="-122"/>
              </a:defRPr>
            </a:lvl1pPr>
          </a:lstStyle>
          <a:p>
            <a:endParaRPr lang="en-US" altLang="zh-CN"/>
          </a:p>
        </p:txBody>
      </p:sp>
      <p:sp>
        <p:nvSpPr>
          <p:cNvPr id="108557" name="Rectangle 13"/>
          <p:cNvSpPr>
            <a:spLocks noGrp="1" noChangeArrowheads="1"/>
          </p:cNvSpPr>
          <p:nvPr>
            <p:ph type="ftr" sz="quarter" idx="3"/>
          </p:nvPr>
        </p:nvSpPr>
        <p:spPr bwMode="auto">
          <a:xfrm>
            <a:off x="4165600" y="628416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b" anchorCtr="0" compatLnSpc="1"/>
          <a:lstStyle>
            <a:lvl1pPr algn="ctr">
              <a:defRPr sz="1000">
                <a:effectLst/>
                <a:ea typeface="宋体" panose="02010600030101010101" pitchFamily="2" charset="-122"/>
              </a:defRPr>
            </a:lvl1pPr>
          </a:lstStyle>
          <a:p>
            <a:r>
              <a:rPr lang="zh-CN" altLang="zh-CN"/>
              <a:t>Prof. </a:t>
            </a:r>
            <a:r>
              <a:rPr lang="en-US" altLang="zh-CN"/>
              <a:t>Q. </a:t>
            </a:r>
            <a:r>
              <a:rPr lang="zh-CN" altLang="zh-CN"/>
              <a:t> Wang</a:t>
            </a:r>
            <a:endParaRPr lang="en-US" altLang="zh-CN" dirty="0"/>
          </a:p>
        </p:txBody>
      </p:sp>
      <p:sp>
        <p:nvSpPr>
          <p:cNvPr id="108558" name="Rectangle 14"/>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a:effectLst>
                  <a:outerShdw blurRad="38100" dist="38100" dir="2700000" algn="tl">
                    <a:srgbClr val="010199"/>
                  </a:outerShdw>
                </a:effectLst>
                <a:ea typeface="宋体" panose="02010600030101010101" pitchFamily="2" charset="-122"/>
              </a:defRPr>
            </a:lvl1pPr>
          </a:lstStyle>
          <a:p>
            <a:fld id="{4B6E865A-D731-440D-A39A-B7D52247B883}"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dt="0"/>
  <p:txStyles>
    <p:title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p:titleStyle>
    <p:bodyStyle>
      <a:lvl1pPr marL="342900" indent="-342900" algn="l" rtl="0" fontAlgn="base">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cs typeface="+mn-cs"/>
        </a:defRPr>
      </a:lvl4pPr>
      <a:lvl5pPr marL="20574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7.GI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8.xml"/><Relationship Id="rId2" Type="http://schemas.openxmlformats.org/officeDocument/2006/relationships/image" Target="../media/image20.wmf"/><Relationship Id="rId1"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21.wmf"/><Relationship Id="rId1"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21.wmf"/><Relationship Id="rId1"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8.xml"/><Relationship Id="rId2" Type="http://schemas.openxmlformats.org/officeDocument/2006/relationships/image" Target="../media/image30.wmf"/><Relationship Id="rId1"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slide" Target="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8.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3.wmf"/><Relationship Id="rId1" Type="http://schemas.openxmlformats.org/officeDocument/2006/relationships/image" Target="../media/image32.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3.xml"/><Relationship Id="rId2" Type="http://schemas.openxmlformats.org/officeDocument/2006/relationships/image" Target="../media/image35.wmf"/><Relationship Id="rId1"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5.xml"/><Relationship Id="rId2" Type="http://schemas.openxmlformats.org/officeDocument/2006/relationships/image" Target="../media/image11.wmf"/><Relationship Id="rId1"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4"/>
          <p:cNvSpPr>
            <a:spLocks noGrp="1" noChangeArrowheads="1"/>
          </p:cNvSpPr>
          <p:nvPr>
            <p:ph type="ctrTitle"/>
          </p:nvPr>
        </p:nvSpPr>
        <p:spPr/>
        <p:txBody>
          <a:bodyPr/>
          <a:lstStyle/>
          <a:p>
            <a:r>
              <a:rPr lang="en-US" altLang="zh-CN" dirty="0">
                <a:solidFill>
                  <a:schemeClr val="accent1"/>
                </a:solidFill>
                <a:ea typeface="黑体" panose="02010609060101010101" pitchFamily="2" charset="-122"/>
              </a:rPr>
              <a:t>Chapter 08 </a:t>
            </a:r>
            <a:r>
              <a:rPr lang="en-US" altLang="zh-CN" dirty="0">
                <a:solidFill>
                  <a:schemeClr val="accent1"/>
                </a:solidFill>
                <a:ea typeface="黑体" panose="02010609060101010101" pitchFamily="2" charset="-122"/>
                <a:sym typeface="+mn-ea"/>
              </a:rPr>
              <a:t>Searching</a:t>
            </a:r>
            <a:br>
              <a:rPr lang="en-US" altLang="zh-CN" dirty="0">
                <a:solidFill>
                  <a:schemeClr val="accent1"/>
                </a:solidFill>
                <a:ea typeface="黑体" panose="02010609060101010101" pitchFamily="2" charset="-122"/>
              </a:rPr>
            </a:br>
            <a:r>
              <a:rPr kumimoji="1" lang="zh-CN" altLang="en-US" sz="3600" dirty="0">
                <a:solidFill>
                  <a:schemeClr val="accent1"/>
                </a:solidFill>
                <a:ea typeface="黑体" panose="02010609060101010101" pitchFamily="2" charset="-122"/>
              </a:rPr>
              <a:t>第八章 查找</a:t>
            </a:r>
            <a:endParaRPr kumimoji="1" lang="zh-CN" altLang="en-US" sz="3600" dirty="0">
              <a:solidFill>
                <a:schemeClr val="accent1"/>
              </a:solidFill>
              <a:ea typeface="黑体" panose="02010609060101010101" pitchFamily="2" charset="-122"/>
            </a:endParaRPr>
          </a:p>
        </p:txBody>
      </p:sp>
      <p:sp>
        <p:nvSpPr>
          <p:cNvPr id="125957" name="Rectangle 5"/>
          <p:cNvSpPr>
            <a:spLocks noGrp="1" noChangeArrowheads="1"/>
          </p:cNvSpPr>
          <p:nvPr>
            <p:ph type="subTitle" idx="1"/>
            <p:custDataLst>
              <p:tags r:id="rId1"/>
            </p:custDataLst>
          </p:nvPr>
        </p:nvSpPr>
        <p:spPr/>
        <p:txBody>
          <a:bodyPr/>
          <a:lstStyle/>
          <a:p>
            <a:r>
              <a:rPr lang="zh-CN" altLang="en-US" dirty="0">
                <a:solidFill>
                  <a:schemeClr val="dk1"/>
                </a:solidFill>
                <a:latin typeface="黑体" panose="02010609060101010101" pitchFamily="2" charset="-122"/>
                <a:ea typeface="黑体" panose="02010609060101010101" pitchFamily="2" charset="-122"/>
              </a:rPr>
              <a:t>王犇</a:t>
            </a:r>
            <a:endParaRPr lang="zh-CN" altLang="en-US" dirty="0">
              <a:solidFill>
                <a:schemeClr val="dk1"/>
              </a:solidFill>
              <a:latin typeface="黑体" panose="02010609060101010101" pitchFamily="2" charset="-122"/>
              <a:ea typeface="黑体" panose="02010609060101010101" pitchFamily="2" charset="-122"/>
            </a:endParaRPr>
          </a:p>
          <a:p>
            <a:r>
              <a:rPr lang="en-US" altLang="zh-CN" dirty="0">
                <a:solidFill>
                  <a:schemeClr val="dk1"/>
                </a:solidFill>
                <a:latin typeface="黑体" panose="02010609060101010101" pitchFamily="2" charset="-122"/>
                <a:ea typeface="黑体" panose="02010609060101010101" pitchFamily="2" charset="-122"/>
              </a:rPr>
              <a:t>wben@nwpu.edu.cn</a:t>
            </a:r>
            <a:endParaRPr lang="en-US" altLang="zh-CN" dirty="0">
              <a:solidFill>
                <a:schemeClr val="dk1"/>
              </a:solidFill>
              <a:latin typeface="黑体" panose="02010609060101010101" pitchFamily="2" charset="-122"/>
              <a:ea typeface="黑体" panose="02010609060101010101" pitchFamily="2" charset="-122"/>
            </a:endParaRPr>
          </a:p>
        </p:txBody>
      </p:sp>
      <p:sp>
        <p:nvSpPr>
          <p:cNvPr id="13" name="文本框 12"/>
          <p:cNvSpPr txBox="1"/>
          <p:nvPr>
            <p:custDataLst>
              <p:tags r:id="rId2"/>
            </p:custDataLst>
          </p:nvPr>
        </p:nvSpPr>
        <p:spPr>
          <a:xfrm>
            <a:off x="0" y="0"/>
            <a:ext cx="12192000" cy="1023620"/>
          </a:xfrm>
          <a:prstGeom prst="rect">
            <a:avLst/>
          </a:prstGeom>
          <a:solidFill>
            <a:srgbClr val="0070C0"/>
          </a:solidFill>
        </p:spPr>
        <p:txBody>
          <a:bodyPr wrap="square" anchor="ctr" anchorCtr="0">
            <a:noAutofit/>
          </a:bodyPr>
          <a:p>
            <a:pPr algn="r"/>
            <a:r>
              <a:rPr lang="en-US" altLang="zh-CN" sz="3200" dirty="0">
                <a:solidFill>
                  <a:schemeClr val="bg1"/>
                </a:solidFill>
              </a:rPr>
              <a:t>School of Software</a:t>
            </a:r>
            <a:endParaRPr lang="en-US" altLang="zh-CN" sz="3200" dirty="0">
              <a:solidFill>
                <a:schemeClr val="bg1"/>
              </a:solidFill>
            </a:endParaRPr>
          </a:p>
        </p:txBody>
      </p:sp>
      <p:sp>
        <p:nvSpPr>
          <p:cNvPr id="10" name="矩形: 圆角 9"/>
          <p:cNvSpPr/>
          <p:nvPr>
            <p:custDataLst>
              <p:tags r:id="rId3"/>
            </p:custDataLst>
          </p:nvPr>
        </p:nvSpPr>
        <p:spPr>
          <a:xfrm>
            <a:off x="0" y="6662420"/>
            <a:ext cx="12192000" cy="1955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70C0"/>
              </a:solidFill>
            </a:endParaRPr>
          </a:p>
        </p:txBody>
      </p:sp>
      <p:pic>
        <p:nvPicPr>
          <p:cNvPr id="11" name="图片 10"/>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28575" y="35560"/>
            <a:ext cx="3681730" cy="9499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0256" y="2204864"/>
            <a:ext cx="8971489" cy="27363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0" y="2647156"/>
            <a:ext cx="7620000" cy="3086100"/>
          </a:xfrm>
          <a:prstGeom prst="rect">
            <a:avLst/>
          </a:prstGeom>
        </p:spPr>
      </p:pic>
      <p:sp>
        <p:nvSpPr>
          <p:cNvPr id="4" name="矩形 3"/>
          <p:cNvSpPr/>
          <p:nvPr/>
        </p:nvSpPr>
        <p:spPr>
          <a:xfrm>
            <a:off x="1775520" y="548680"/>
            <a:ext cx="8640960" cy="1568450"/>
          </a:xfrm>
          <a:prstGeom prst="rect">
            <a:avLst/>
          </a:prstGeom>
        </p:spPr>
        <p:txBody>
          <a:bodyPr wrap="square">
            <a:spAutoFit/>
          </a:bodyPr>
          <a:lstStyle/>
          <a:p>
            <a:pPr algn="ctr"/>
            <a:r>
              <a:rPr lang="en-US" altLang="zh-CN" sz="3200" dirty="0" err="1">
                <a:solidFill>
                  <a:srgbClr val="000080"/>
                </a:solidFill>
                <a:latin typeface="Open Sans" panose="020B0606030504020204" pitchFamily="34" charset="0"/>
              </a:rPr>
              <a:t>PoseShop</a:t>
            </a:r>
            <a:r>
              <a:rPr lang="en-US" altLang="zh-CN" sz="3200" dirty="0">
                <a:solidFill>
                  <a:srgbClr val="000080"/>
                </a:solidFill>
                <a:latin typeface="Open Sans" panose="020B0606030504020204" pitchFamily="34" charset="0"/>
              </a:rPr>
              <a:t>: Human Image Database Construction and Personalized Content Synthesis</a:t>
            </a:r>
            <a:endParaRPr lang="en-US" altLang="zh-CN" sz="3200" dirty="0">
              <a:solidFill>
                <a:srgbClr val="000080"/>
              </a:solidFill>
              <a:latin typeface="Open Sans" panose="020B0606030504020204" pitchFamily="34" charset="0"/>
            </a:endParaRPr>
          </a:p>
        </p:txBody>
      </p:sp>
      <p:sp>
        <p:nvSpPr>
          <p:cNvPr id="5" name="矩形 4"/>
          <p:cNvSpPr/>
          <p:nvPr/>
        </p:nvSpPr>
        <p:spPr>
          <a:xfrm>
            <a:off x="2063552" y="6165304"/>
            <a:ext cx="2376170" cy="260350"/>
          </a:xfrm>
          <a:prstGeom prst="rect">
            <a:avLst/>
          </a:prstGeom>
        </p:spPr>
        <p:txBody>
          <a:bodyPr wrap="none">
            <a:spAutoFit/>
          </a:bodyPr>
          <a:lstStyle/>
          <a:p>
            <a:r>
              <a:rPr lang="zh-CN" altLang="en-US" sz="1100" dirty="0"/>
              <a:t>https://mmcheng.net/Sketch2photo/</a:t>
            </a:r>
            <a:endParaRPr lang="zh-CN" alt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9020" y="0"/>
            <a:ext cx="6053959"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8" name="Rectangle 4"/>
          <p:cNvSpPr>
            <a:spLocks noGrp="1" noChangeArrowheads="1"/>
          </p:cNvSpPr>
          <p:nvPr>
            <p:ph type="title"/>
          </p:nvPr>
        </p:nvSpPr>
        <p:spPr>
          <a:noFill/>
        </p:spPr>
        <p:txBody>
          <a:bodyPr>
            <a:scene3d>
              <a:camera prst="orthographicFront"/>
              <a:lightRig rig="threePt" dir="t"/>
            </a:scene3d>
          </a:bodyPr>
          <a:lstStyle/>
          <a:p>
            <a:r>
              <a:rPr lang="zh-CN" altLang="en-US" b="1">
                <a:solidFill>
                  <a:schemeClr val="accent1"/>
                </a:solidFill>
                <a:effectLst>
                  <a:outerShdw blurRad="38100" dist="25400" dir="5400000" algn="ctr" rotWithShape="0">
                    <a:srgbClr val="6E747A">
                      <a:alpha val="43000"/>
                    </a:srgbClr>
                  </a:outerShdw>
                </a:effectLst>
              </a:rPr>
              <a:t>本章学习的线索</a:t>
            </a:r>
            <a:endParaRPr lang="zh-CN" altLang="en-US" b="1">
              <a:solidFill>
                <a:schemeClr val="accent1"/>
              </a:solidFill>
              <a:effectLst>
                <a:outerShdw blurRad="38100" dist="25400" dir="5400000" algn="ctr" rotWithShape="0">
                  <a:srgbClr val="6E747A">
                    <a:alpha val="43000"/>
                  </a:srgbClr>
                </a:outerShdw>
              </a:effectLst>
            </a:endParaRPr>
          </a:p>
        </p:txBody>
      </p:sp>
      <p:sp>
        <p:nvSpPr>
          <p:cNvPr id="236549" name="Rectangle 5"/>
          <p:cNvSpPr>
            <a:spLocks noGrp="1" noChangeArrowheads="1"/>
          </p:cNvSpPr>
          <p:nvPr>
            <p:ph type="body" idx="1"/>
          </p:nvPr>
        </p:nvSpPr>
        <p:spPr>
          <a:xfrm>
            <a:off x="824865" y="1474470"/>
            <a:ext cx="10321925" cy="5069205"/>
          </a:xfrm>
          <a:noFill/>
        </p:spPr>
        <p:txBody>
          <a:bodyPr/>
          <a:lstStyle/>
          <a:p>
            <a:pPr>
              <a:lnSpc>
                <a:spcPct val="90000"/>
              </a:lnSpc>
            </a:pPr>
            <a:r>
              <a:rPr lang="zh-CN" altLang="en-US"/>
              <a:t>主要线索</a:t>
            </a:r>
            <a:endParaRPr lang="zh-CN" altLang="en-US"/>
          </a:p>
          <a:p>
            <a:pPr>
              <a:lnSpc>
                <a:spcPct val="90000"/>
              </a:lnSpc>
            </a:pPr>
            <a:endParaRPr lang="zh-CN" altLang="en-US"/>
          </a:p>
          <a:p>
            <a:pPr>
              <a:lnSpc>
                <a:spcPct val="90000"/>
              </a:lnSpc>
            </a:pPr>
            <a:endParaRPr lang="zh-CN" altLang="en-US"/>
          </a:p>
          <a:p>
            <a:pPr>
              <a:lnSpc>
                <a:spcPct val="90000"/>
              </a:lnSpc>
            </a:pPr>
            <a:r>
              <a:rPr lang="zh-CN" altLang="en-US"/>
              <a:t>重点</a:t>
            </a:r>
            <a:endParaRPr lang="zh-CN" altLang="en-US"/>
          </a:p>
          <a:p>
            <a:pPr lvl="1">
              <a:lnSpc>
                <a:spcPct val="90000"/>
              </a:lnSpc>
            </a:pPr>
            <a:r>
              <a:rPr lang="zh-CN" altLang="en-US"/>
              <a:t>静态查找表：顺序查找，二分查找，索引查找</a:t>
            </a:r>
            <a:endParaRPr lang="zh-CN" altLang="en-US"/>
          </a:p>
          <a:p>
            <a:pPr lvl="1">
              <a:lnSpc>
                <a:spcPct val="90000"/>
              </a:lnSpc>
            </a:pPr>
            <a:r>
              <a:rPr lang="zh-CN" altLang="en-US"/>
              <a:t>动态查找表：概念和方法</a:t>
            </a:r>
            <a:endParaRPr lang="zh-CN" altLang="en-US"/>
          </a:p>
          <a:p>
            <a:pPr lvl="1">
              <a:lnSpc>
                <a:spcPct val="90000"/>
              </a:lnSpc>
            </a:pPr>
            <a:r>
              <a:rPr lang="zh-CN" altLang="en-US"/>
              <a:t>哈希查找表：概念和策略</a:t>
            </a:r>
            <a:endParaRPr lang="zh-CN" altLang="en-US"/>
          </a:p>
          <a:p>
            <a:pPr>
              <a:lnSpc>
                <a:spcPct val="90000"/>
              </a:lnSpc>
            </a:pPr>
            <a:r>
              <a:rPr lang="zh-CN" altLang="en-US"/>
              <a:t> 难点 </a:t>
            </a:r>
            <a:endParaRPr lang="zh-CN" altLang="en-US"/>
          </a:p>
          <a:p>
            <a:pPr lvl="1">
              <a:lnSpc>
                <a:spcPct val="90000"/>
              </a:lnSpc>
            </a:pPr>
            <a:r>
              <a:rPr lang="zh-CN" altLang="en-US"/>
              <a:t>二叉排序树和二叉平衡树</a:t>
            </a:r>
            <a:endParaRPr lang="zh-CN" altLang="en-US"/>
          </a:p>
          <a:p>
            <a:pPr lvl="1">
              <a:lnSpc>
                <a:spcPct val="90000"/>
              </a:lnSpc>
            </a:pPr>
            <a:r>
              <a:rPr lang="en-US" altLang="zh-CN"/>
              <a:t>B</a:t>
            </a:r>
            <a:r>
              <a:rPr lang="zh-CN" altLang="en-US"/>
              <a:t>树和</a:t>
            </a:r>
            <a:r>
              <a:rPr lang="en-US" altLang="zh-CN"/>
              <a:t>B</a:t>
            </a:r>
            <a:r>
              <a:rPr lang="en-US" altLang="zh-CN" baseline="30000"/>
              <a:t>+</a:t>
            </a:r>
            <a:r>
              <a:rPr lang="zh-CN" altLang="en-US"/>
              <a:t>树</a:t>
            </a:r>
            <a:endParaRPr lang="zh-CN" altLang="en-US"/>
          </a:p>
        </p:txBody>
      </p:sp>
      <p:sp>
        <p:nvSpPr>
          <p:cNvPr id="236550" name="Text Box 6"/>
          <p:cNvSpPr txBox="1">
            <a:spLocks noChangeArrowheads="1"/>
          </p:cNvSpPr>
          <p:nvPr/>
        </p:nvSpPr>
        <p:spPr bwMode="auto">
          <a:xfrm>
            <a:off x="2135188" y="2280285"/>
            <a:ext cx="1439862" cy="645160"/>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rgbClr val="FFFFFF"/>
          </a:fillRef>
          <a:effectRef idx="0">
            <a:srgbClr val="FFFFFF"/>
          </a:effectRef>
          <a:fontRef idx="minor">
            <a:schemeClr val="dk1"/>
          </a:fontRef>
        </p:style>
        <p:txBody>
          <a:bodyPr>
            <a:spAutoFit/>
          </a:bodyPr>
          <a:lstStyle/>
          <a:p>
            <a:pPr algn="ctr"/>
            <a:r>
              <a:rPr lang="zh-CN" altLang="en-US">
                <a:ea typeface="幼圆" panose="02010509060101010101" pitchFamily="49" charset="-122"/>
              </a:rPr>
              <a:t>查找的概念及一般方法</a:t>
            </a:r>
            <a:endParaRPr lang="zh-CN" altLang="en-US">
              <a:ea typeface="幼圆" panose="02010509060101010101" pitchFamily="49" charset="-122"/>
            </a:endParaRPr>
          </a:p>
        </p:txBody>
      </p:sp>
      <p:sp>
        <p:nvSpPr>
          <p:cNvPr id="236551" name="Text Box 7"/>
          <p:cNvSpPr txBox="1">
            <a:spLocks noChangeArrowheads="1"/>
          </p:cNvSpPr>
          <p:nvPr/>
        </p:nvSpPr>
        <p:spPr bwMode="auto">
          <a:xfrm>
            <a:off x="4070350" y="2142173"/>
            <a:ext cx="1704975" cy="922020"/>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rgbClr val="FFFFFF"/>
          </a:fillRef>
          <a:effectRef idx="0">
            <a:srgbClr val="FFFFFF"/>
          </a:effectRef>
          <a:fontRef idx="minor">
            <a:schemeClr val="dk1"/>
          </a:fontRef>
        </p:style>
        <p:txBody>
          <a:bodyPr>
            <a:spAutoFit/>
          </a:bodyPr>
          <a:lstStyle/>
          <a:p>
            <a:pPr algn="ctr">
              <a:buClrTx/>
              <a:buSzTx/>
              <a:buFontTx/>
            </a:pPr>
            <a:r>
              <a:rPr lang="zh-CN" altLang="en-US">
                <a:ea typeface="幼圆" panose="02010509060101010101" pitchFamily="49" charset="-122"/>
              </a:rPr>
              <a:t>静态查找表</a:t>
            </a:r>
            <a:endParaRPr lang="zh-CN" altLang="en-US">
              <a:ea typeface="幼圆" panose="02010509060101010101" pitchFamily="49" charset="-122"/>
            </a:endParaRPr>
          </a:p>
          <a:p>
            <a:pPr algn="ctr">
              <a:buClrTx/>
              <a:buSzTx/>
              <a:buFontTx/>
            </a:pPr>
            <a:r>
              <a:rPr lang="zh-CN" altLang="en-US">
                <a:ea typeface="幼圆" panose="02010509060101010101" pitchFamily="49" charset="-122"/>
              </a:rPr>
              <a:t>顺序，二分和索引查找</a:t>
            </a:r>
            <a:endParaRPr lang="zh-CN" altLang="en-US">
              <a:ea typeface="幼圆" panose="02010509060101010101" pitchFamily="49" charset="-122"/>
            </a:endParaRPr>
          </a:p>
        </p:txBody>
      </p:sp>
      <p:sp>
        <p:nvSpPr>
          <p:cNvPr id="236552" name="Text Box 8"/>
          <p:cNvSpPr txBox="1">
            <a:spLocks noChangeArrowheads="1"/>
          </p:cNvSpPr>
          <p:nvPr/>
        </p:nvSpPr>
        <p:spPr bwMode="auto">
          <a:xfrm>
            <a:off x="6272213" y="2005648"/>
            <a:ext cx="1703387" cy="1198880"/>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rgbClr val="FFFFFF"/>
          </a:fillRef>
          <a:effectRef idx="0">
            <a:srgbClr val="FFFFFF"/>
          </a:effectRef>
          <a:fontRef idx="minor">
            <a:schemeClr val="dk1"/>
          </a:fontRef>
        </p:style>
        <p:txBody>
          <a:bodyPr>
            <a:spAutoFit/>
          </a:bodyPr>
          <a:lstStyle/>
          <a:p>
            <a:pPr algn="ctr"/>
            <a:r>
              <a:rPr kumimoji="1" lang="zh-CN" altLang="en-US">
                <a:ea typeface="幼圆" panose="02010509060101010101" pitchFamily="49" charset="-122"/>
              </a:rPr>
              <a:t>动态查找表</a:t>
            </a:r>
            <a:endParaRPr kumimoji="1" lang="zh-CN" altLang="en-US">
              <a:ea typeface="幼圆" panose="02010509060101010101" pitchFamily="49" charset="-122"/>
            </a:endParaRPr>
          </a:p>
          <a:p>
            <a:pPr algn="ctr"/>
            <a:r>
              <a:rPr kumimoji="1" lang="zh-CN" altLang="en-US">
                <a:ea typeface="幼圆" panose="02010509060101010101" pitchFamily="49" charset="-122"/>
              </a:rPr>
              <a:t>二叉排序树</a:t>
            </a:r>
            <a:endParaRPr kumimoji="1" lang="zh-CN" altLang="en-US">
              <a:ea typeface="幼圆" panose="02010509060101010101" pitchFamily="49" charset="-122"/>
            </a:endParaRPr>
          </a:p>
          <a:p>
            <a:pPr algn="ctr"/>
            <a:r>
              <a:rPr kumimoji="1" lang="zh-CN" altLang="en-US">
                <a:ea typeface="幼圆" panose="02010509060101010101" pitchFamily="49" charset="-122"/>
              </a:rPr>
              <a:t>二叉平衡树</a:t>
            </a:r>
            <a:endParaRPr lang="zh-CN" altLang="en-US">
              <a:ea typeface="幼圆" panose="02010509060101010101" pitchFamily="49" charset="-122"/>
            </a:endParaRPr>
          </a:p>
          <a:p>
            <a:pPr algn="ctr"/>
            <a:r>
              <a:rPr kumimoji="1" lang="en-US" altLang="zh-CN">
                <a:ea typeface="幼圆" panose="02010509060101010101" pitchFamily="49" charset="-122"/>
              </a:rPr>
              <a:t>B</a:t>
            </a:r>
            <a:r>
              <a:rPr kumimoji="1" lang="zh-CN" altLang="en-US">
                <a:ea typeface="幼圆" panose="02010509060101010101" pitchFamily="49" charset="-122"/>
              </a:rPr>
              <a:t>树和</a:t>
            </a:r>
            <a:r>
              <a:rPr kumimoji="1" lang="en-US" altLang="zh-CN">
                <a:ea typeface="幼圆" panose="02010509060101010101" pitchFamily="49" charset="-122"/>
              </a:rPr>
              <a:t>B</a:t>
            </a:r>
            <a:r>
              <a:rPr kumimoji="1" lang="en-US" altLang="zh-CN" baseline="30000">
                <a:ea typeface="幼圆" panose="02010509060101010101" pitchFamily="49" charset="-122"/>
              </a:rPr>
              <a:t>+</a:t>
            </a:r>
            <a:r>
              <a:rPr kumimoji="1" lang="zh-CN" altLang="en-US">
                <a:ea typeface="幼圆" panose="02010509060101010101" pitchFamily="49" charset="-122"/>
              </a:rPr>
              <a:t>树</a:t>
            </a:r>
            <a:endParaRPr kumimoji="1" lang="zh-CN" altLang="en-US">
              <a:ea typeface="幼圆" panose="02010509060101010101" pitchFamily="49" charset="-122"/>
            </a:endParaRPr>
          </a:p>
        </p:txBody>
      </p:sp>
      <p:sp>
        <p:nvSpPr>
          <p:cNvPr id="236553" name="Text Box 9"/>
          <p:cNvSpPr txBox="1">
            <a:spLocks noChangeArrowheads="1"/>
          </p:cNvSpPr>
          <p:nvPr/>
        </p:nvSpPr>
        <p:spPr bwMode="auto">
          <a:xfrm>
            <a:off x="8472488" y="2005648"/>
            <a:ext cx="1439862" cy="1198880"/>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rgbClr val="FFFFFF"/>
          </a:fillRef>
          <a:effectRef idx="0">
            <a:srgbClr val="FFFFFF"/>
          </a:effectRef>
          <a:fontRef idx="minor">
            <a:schemeClr val="dk1"/>
          </a:fontRef>
        </p:style>
        <p:txBody>
          <a:bodyPr>
            <a:spAutoFit/>
          </a:bodyPr>
          <a:lstStyle/>
          <a:p>
            <a:pPr algn="ctr"/>
            <a:r>
              <a:rPr kumimoji="1" lang="zh-CN" altLang="en-US">
                <a:ea typeface="幼圆" panose="02010509060101010101" pitchFamily="49" charset="-122"/>
              </a:rPr>
              <a:t>哈希查找表</a:t>
            </a:r>
            <a:endParaRPr kumimoji="1" lang="zh-CN" altLang="en-US">
              <a:ea typeface="幼圆" panose="02010509060101010101" pitchFamily="49" charset="-122"/>
            </a:endParaRPr>
          </a:p>
          <a:p>
            <a:pPr algn="ctr"/>
            <a:r>
              <a:rPr kumimoji="1" lang="zh-CN" altLang="en-US">
                <a:ea typeface="幼圆" panose="02010509060101010101" pitchFamily="49" charset="-122"/>
              </a:rPr>
              <a:t>哈希函数、</a:t>
            </a:r>
            <a:r>
              <a:rPr lang="zh-CN" altLang="en-US">
                <a:ea typeface="幼圆" panose="02010509060101010101" pitchFamily="49" charset="-122"/>
              </a:rPr>
              <a:t>冲突</a:t>
            </a:r>
            <a:r>
              <a:rPr kumimoji="1" lang="zh-CN" altLang="en-US">
                <a:ea typeface="幼圆" panose="02010509060101010101" pitchFamily="49" charset="-122"/>
              </a:rPr>
              <a:t>及解决策略</a:t>
            </a:r>
            <a:endParaRPr kumimoji="1" lang="zh-CN" altLang="en-US">
              <a:ea typeface="幼圆" panose="02010509060101010101" pitchFamily="49" charset="-122"/>
            </a:endParaRPr>
          </a:p>
        </p:txBody>
      </p:sp>
      <p:sp>
        <p:nvSpPr>
          <p:cNvPr id="236554" name="AutoShape 10"/>
          <p:cNvSpPr>
            <a:spLocks noChangeArrowheads="1"/>
          </p:cNvSpPr>
          <p:nvPr/>
        </p:nvSpPr>
        <p:spPr bwMode="auto">
          <a:xfrm>
            <a:off x="3606800" y="2497773"/>
            <a:ext cx="431800" cy="215900"/>
          </a:xfrm>
          <a:prstGeom prst="rightArrow">
            <a:avLst>
              <a:gd name="adj1" fmla="val 50000"/>
              <a:gd name="adj2" fmla="val 5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5" name="AutoShape 11"/>
          <p:cNvSpPr>
            <a:spLocks noChangeArrowheads="1"/>
          </p:cNvSpPr>
          <p:nvPr/>
        </p:nvSpPr>
        <p:spPr bwMode="auto">
          <a:xfrm>
            <a:off x="5808663" y="2497773"/>
            <a:ext cx="431800" cy="215900"/>
          </a:xfrm>
          <a:prstGeom prst="rightArrow">
            <a:avLst>
              <a:gd name="adj1" fmla="val 50000"/>
              <a:gd name="adj2" fmla="val 5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6" name="AutoShape 12"/>
          <p:cNvSpPr>
            <a:spLocks noChangeArrowheads="1"/>
          </p:cNvSpPr>
          <p:nvPr/>
        </p:nvSpPr>
        <p:spPr bwMode="auto">
          <a:xfrm>
            <a:off x="8007350" y="2497773"/>
            <a:ext cx="431800" cy="215900"/>
          </a:xfrm>
          <a:prstGeom prst="rightArrow">
            <a:avLst>
              <a:gd name="adj1" fmla="val 50000"/>
              <a:gd name="adj2" fmla="val 5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8" name="Rectangle 14"/>
          <p:cNvSpPr>
            <a:spLocks noChangeArrowheads="1"/>
          </p:cNvSpPr>
          <p:nvPr/>
        </p:nvSpPr>
        <p:spPr bwMode="auto">
          <a:xfrm>
            <a:off x="7751763" y="5373688"/>
            <a:ext cx="2327910" cy="521970"/>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rgbClr val="FFFFFF"/>
          </a:fillRef>
          <a:effectRef idx="0">
            <a:srgbClr val="FFFFFF"/>
          </a:effectRef>
          <a:fontRef idx="minor">
            <a:schemeClr val="dk1"/>
          </a:fontRef>
        </p:style>
        <p:txBody>
          <a:bodyPr wrap="none">
            <a:spAutoFit/>
            <a:scene3d>
              <a:camera prst="orthographicFront"/>
              <a:lightRig rig="threePt" dir="t"/>
            </a:scene3d>
          </a:bodyPr>
          <a:lstStyle/>
          <a:p>
            <a:r>
              <a:rPr kumimoji="1" lang="zh-CN" altLang="en-US" sz="2800" b="1">
                <a:solidFill>
                  <a:srgbClr val="FF0000"/>
                </a:solidFill>
                <a:effectLst>
                  <a:outerShdw blurRad="38100" dist="25400" dir="5400000" algn="ctr" rotWithShape="0">
                    <a:srgbClr val="6E747A">
                      <a:alpha val="43000"/>
                    </a:srgbClr>
                  </a:outerShdw>
                </a:effectLst>
                <a:latin typeface="Times New Roman" panose="02020603050405020304" pitchFamily="18" charset="0"/>
                <a:ea typeface="幼圆" panose="02010509060101010101" pitchFamily="49" charset="-122"/>
                <a:cs typeface="Times New Roman" panose="02020603050405020304" pitchFamily="18" charset="0"/>
              </a:rPr>
              <a:t>平均检索长度</a:t>
            </a:r>
            <a:endParaRPr kumimoji="1" lang="zh-CN" altLang="en-US" sz="2800" b="1">
              <a:solidFill>
                <a:srgbClr val="FF0000"/>
              </a:solidFill>
              <a:effectLst>
                <a:outerShdw blurRad="38100" dist="25400" dir="5400000" algn="ctr" rotWithShape="0">
                  <a:srgbClr val="6E747A">
                    <a:alpha val="43000"/>
                  </a:srgbClr>
                </a:outerShdw>
              </a:effectLst>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scene3d>
              <a:camera prst="orthographicFront"/>
              <a:lightRig rig="threePt" dir="t"/>
            </a:scene3d>
          </a:bodyPr>
          <a:lstStyle/>
          <a:p>
            <a:r>
              <a:rPr lang="en-US" altLang="zh-CN">
                <a:solidFill>
                  <a:schemeClr val="accent1"/>
                </a:solidFill>
                <a:effectLst>
                  <a:outerShdw blurRad="38100" dist="25400" dir="5400000" algn="ctr" rotWithShape="0">
                    <a:srgbClr val="6E747A">
                      <a:alpha val="43000"/>
                    </a:srgbClr>
                  </a:outerShdw>
                </a:effectLst>
              </a:rPr>
              <a:t>Contents</a:t>
            </a:r>
            <a:endParaRPr lang="en-US" altLang="zh-CN">
              <a:solidFill>
                <a:schemeClr val="accent1"/>
              </a:solidFill>
              <a:effectLst>
                <a:outerShdw blurRad="38100" dist="25400" dir="5400000" algn="ctr" rotWithShape="0">
                  <a:srgbClr val="6E747A">
                    <a:alpha val="43000"/>
                  </a:srgbClr>
                </a:outerShdw>
              </a:effectLst>
            </a:endParaRPr>
          </a:p>
        </p:txBody>
      </p:sp>
      <p:sp>
        <p:nvSpPr>
          <p:cNvPr id="122883" name="Rectangle 3"/>
          <p:cNvSpPr>
            <a:spLocks noGrp="1" noChangeArrowheads="1"/>
          </p:cNvSpPr>
          <p:nvPr>
            <p:ph type="body" idx="1"/>
          </p:nvPr>
        </p:nvSpPr>
        <p:spPr/>
        <p:txBody>
          <a:bodyPr/>
          <a:lstStyle/>
          <a:p>
            <a:r>
              <a:rPr lang="en-US" altLang="zh-CN" dirty="0">
                <a:solidFill>
                  <a:srgbClr val="FF0000"/>
                </a:solidFill>
              </a:rPr>
              <a:t>Definition of searching (Retrieval)</a:t>
            </a:r>
            <a:endParaRPr lang="en-US" altLang="zh-CN" dirty="0">
              <a:solidFill>
                <a:srgbClr val="FF0000"/>
              </a:solidFill>
            </a:endParaRPr>
          </a:p>
          <a:p>
            <a:r>
              <a:rPr lang="en-US" altLang="zh-CN" dirty="0"/>
              <a:t>Static searching table</a:t>
            </a:r>
            <a:endParaRPr lang="en-US" altLang="zh-CN" dirty="0"/>
          </a:p>
          <a:p>
            <a:r>
              <a:rPr lang="en-US" altLang="zh-CN" dirty="0"/>
              <a:t>Dynamic searching table</a:t>
            </a:r>
            <a:endParaRPr lang="en-US" altLang="zh-CN" dirty="0"/>
          </a:p>
          <a:p>
            <a:r>
              <a:rPr lang="en-US" altLang="zh-CN" dirty="0"/>
              <a:t>Hash table</a:t>
            </a:r>
            <a:endParaRPr lang="en-US" altLang="zh-CN" dirty="0"/>
          </a:p>
          <a:p>
            <a:r>
              <a:rPr lang="en-US" altLang="zh-CN" dirty="0"/>
              <a:t>Searching efficiency analysis</a:t>
            </a:r>
            <a:endParaRPr lang="en-US" altLang="zh-CN" dirty="0"/>
          </a:p>
          <a:p>
            <a:r>
              <a:rPr lang="en-US" altLang="zh-CN" dirty="0"/>
              <a:t>Conclusion</a:t>
            </a:r>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796290" y="1329690"/>
            <a:ext cx="10527030" cy="491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nSpc>
                <a:spcPct val="120000"/>
              </a:lnSpc>
              <a:spcBef>
                <a:spcPct val="50000"/>
              </a:spcBef>
            </a:pPr>
            <a:r>
              <a:rPr kumimoji="1" lang="en-US" altLang="zh-CN" sz="2400" dirty="0">
                <a:solidFill>
                  <a:srgbClr val="FF0000"/>
                </a:solidFill>
                <a:ea typeface="幼圆" panose="02010509060101010101" pitchFamily="49" charset="-122"/>
                <a:cs typeface="Times New Roman" panose="02020603050405020304" pitchFamily="18" charset="0"/>
              </a:rPr>
              <a:t>Searching table (Dictionary)</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查找表（字典）</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：元素的有穷集合，其中每个元素由两部分组成，分别称为元素的“关键码”和“属性”。字典中的两个元素能够根据其关键码进行比较。</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80000"/>
              </a:lnSpc>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80000"/>
              </a:lnSpc>
            </a:pP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tagItem</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8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8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b="1"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key</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8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Attribute  others;</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8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}Item;</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80000"/>
              </a:lnSpc>
            </a:pP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关键字的类型在实际操作时可以定义为需要的任何类型。</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如</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float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char*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082" name="Rectangle 10"/>
          <p:cNvSpPr>
            <a:spLocks noGrp="1" noChangeArrowheads="1"/>
          </p:cNvSpPr>
          <p:nvPr>
            <p:ph type="title"/>
          </p:nvPr>
        </p:nvSpPr>
        <p:spPr/>
        <p:txBody>
          <a:bodyPr>
            <a:scene3d>
              <a:camera prst="orthographicFront"/>
              <a:lightRig rig="threePt" dir="t"/>
            </a:scene3d>
          </a:bodyPr>
          <a:lstStyle/>
          <a:p>
            <a:r>
              <a:rPr lang="en-US" altLang="zh-CN">
                <a:solidFill>
                  <a:schemeClr val="accent1"/>
                </a:solidFill>
                <a:effectLst>
                  <a:outerShdw blurRad="38100" dist="25400" dir="5400000" algn="ctr" rotWithShape="0">
                    <a:srgbClr val="6E747A">
                      <a:alpha val="43000"/>
                    </a:srgbClr>
                  </a:outerShdw>
                </a:effectLst>
              </a:rPr>
              <a:t>8.1 Definition</a:t>
            </a:r>
            <a:endParaRPr lang="en-US" altLang="zh-C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981200" y="277813"/>
            <a:ext cx="8229600" cy="1139825"/>
          </a:xfrm>
        </p:spPr>
        <p:txBody>
          <a:bodyPr>
            <a:scene3d>
              <a:camera prst="orthographicFront"/>
              <a:lightRig rig="threePt" dir="t"/>
            </a:scene3d>
          </a:bodyPr>
          <a:lstStyle/>
          <a:p>
            <a:r>
              <a:rPr lang="en-US" altLang="zh-CN" dirty="0">
                <a:solidFill>
                  <a:schemeClr val="accent1"/>
                </a:solidFill>
                <a:effectLst>
                  <a:outerShdw blurRad="38100" dist="25400" dir="5400000" algn="ctr" rotWithShape="0">
                    <a:srgbClr val="6E747A">
                      <a:alpha val="43000"/>
                    </a:srgbClr>
                  </a:outerShdw>
                </a:effectLst>
              </a:rPr>
              <a:t>ADT </a:t>
            </a:r>
            <a:r>
              <a:rPr lang="en-US" altLang="zh-CN" dirty="0" err="1">
                <a:solidFill>
                  <a:schemeClr val="accent1"/>
                </a:solidFill>
                <a:effectLst>
                  <a:outerShdw blurRad="38100" dist="25400" dir="5400000" algn="ctr" rotWithShape="0">
                    <a:srgbClr val="6E747A">
                      <a:alpha val="43000"/>
                    </a:srgbClr>
                  </a:outerShdw>
                </a:effectLst>
              </a:rPr>
              <a:t>StaticSearchTable</a:t>
            </a:r>
            <a:endParaRPr lang="en-US" altLang="zh-CN" dirty="0" err="1">
              <a:solidFill>
                <a:schemeClr val="accent1"/>
              </a:solidFill>
              <a:effectLst>
                <a:outerShdw blurRad="38100" dist="25400" dir="5400000" algn="ctr" rotWithShape="0">
                  <a:srgbClr val="6E747A">
                    <a:alpha val="43000"/>
                  </a:srgbClr>
                </a:outerShdw>
              </a:effectLst>
            </a:endParaRPr>
          </a:p>
        </p:txBody>
      </p:sp>
      <p:sp>
        <p:nvSpPr>
          <p:cNvPr id="2" name="文本框 1"/>
          <p:cNvSpPr txBox="1"/>
          <p:nvPr/>
        </p:nvSpPr>
        <p:spPr>
          <a:xfrm>
            <a:off x="713740" y="1195070"/>
            <a:ext cx="11100435" cy="5126355"/>
          </a:xfrm>
          <a:prstGeom prst="rect">
            <a:avLst/>
          </a:prstGeom>
          <a:noFill/>
        </p:spPr>
        <p:txBody>
          <a:bodyPr wrap="square" rtlCol="0">
            <a:noAutofit/>
          </a:bodyPr>
          <a:p>
            <a:pPr>
              <a:lnSpc>
                <a:spcPct val="120000"/>
              </a:lnSpc>
            </a:pPr>
            <a:r>
              <a:rPr lang="en-US" altLang="zh-CN"/>
              <a:t>ADT </a:t>
            </a:r>
            <a:r>
              <a:rPr lang="en-US" altLang="zh-CN">
                <a:solidFill>
                  <a:srgbClr val="FF0000"/>
                </a:solidFill>
              </a:rPr>
              <a:t>StaticSearchTable </a:t>
            </a:r>
            <a:r>
              <a:rPr lang="en-US" altLang="zh-CN"/>
              <a:t>{</a:t>
            </a:r>
            <a:endParaRPr lang="en-US" altLang="zh-CN"/>
          </a:p>
          <a:p>
            <a:pPr indent="457200">
              <a:lnSpc>
                <a:spcPct val="120000"/>
              </a:lnSpc>
            </a:pPr>
            <a:r>
              <a:rPr lang="en-US" altLang="zh-CN"/>
              <a:t>数据对象D</a:t>
            </a:r>
            <a:r>
              <a:rPr lang="zh-CN" altLang="en-US"/>
              <a:t>：</a:t>
            </a:r>
            <a:r>
              <a:rPr lang="en-US" altLang="zh-CN"/>
              <a:t>具有相同特性的数据元素的集合</a:t>
            </a:r>
            <a:r>
              <a:rPr lang="zh-CN" altLang="en-US"/>
              <a:t>。</a:t>
            </a:r>
            <a:r>
              <a:rPr lang="en-US" altLang="zh-CN"/>
              <a:t>数据</a:t>
            </a:r>
            <a:r>
              <a:rPr lang="zh-CN" altLang="en-US"/>
              <a:t>元素</a:t>
            </a:r>
            <a:r>
              <a:rPr lang="en-US" altLang="zh-CN"/>
              <a:t>均含有类型相同</a:t>
            </a:r>
            <a:r>
              <a:rPr lang="zh-CN" altLang="en-US"/>
              <a:t>，</a:t>
            </a:r>
            <a:r>
              <a:rPr lang="en-US" altLang="zh-CN"/>
              <a:t>可惟一标识数据元素的关键</a:t>
            </a:r>
            <a:r>
              <a:rPr lang="zh-CN" altLang="en-US"/>
              <a:t>字</a:t>
            </a:r>
            <a:r>
              <a:rPr lang="en-US" altLang="zh-CN"/>
              <a:t>。</a:t>
            </a:r>
            <a:endParaRPr lang="en-US" altLang="zh-CN"/>
          </a:p>
          <a:p>
            <a:pPr indent="457200">
              <a:lnSpc>
                <a:spcPct val="120000"/>
              </a:lnSpc>
            </a:pPr>
            <a:r>
              <a:rPr lang="en-US" altLang="zh-CN"/>
              <a:t>数据关系R</a:t>
            </a:r>
            <a:r>
              <a:rPr lang="zh-CN" altLang="en-US"/>
              <a:t>：</a:t>
            </a:r>
            <a:r>
              <a:rPr lang="en-US" altLang="zh-CN"/>
              <a:t>数据元素同属</a:t>
            </a:r>
            <a:r>
              <a:rPr lang="zh-CN" altLang="en-US"/>
              <a:t>一</a:t>
            </a:r>
            <a:r>
              <a:rPr lang="en-US" altLang="zh-CN"/>
              <a:t>个集合。</a:t>
            </a:r>
            <a:endParaRPr lang="en-US" altLang="zh-CN"/>
          </a:p>
          <a:p>
            <a:pPr indent="457200">
              <a:lnSpc>
                <a:spcPct val="120000"/>
              </a:lnSpc>
            </a:pPr>
            <a:r>
              <a:rPr lang="en-US" altLang="zh-CN"/>
              <a:t>基本操作P</a:t>
            </a:r>
            <a:r>
              <a:rPr lang="zh-CN" altLang="en-US"/>
              <a:t>：</a:t>
            </a:r>
            <a:endParaRPr lang="en-US" altLang="zh-CN"/>
          </a:p>
          <a:p>
            <a:pPr marL="0" lvl="0" indent="457200">
              <a:lnSpc>
                <a:spcPct val="120000"/>
              </a:lnSpc>
            </a:pPr>
            <a:r>
              <a:rPr lang="en-US" altLang="zh-CN"/>
              <a:t>    </a:t>
            </a:r>
            <a:r>
              <a:rPr lang="en-US" altLang="zh-CN">
                <a:solidFill>
                  <a:srgbClr val="FF0000"/>
                </a:solidFill>
              </a:rPr>
              <a:t>Create(&amp;ST, n);</a:t>
            </a:r>
            <a:endParaRPr lang="en-US" altLang="zh-CN">
              <a:solidFill>
                <a:srgbClr val="FF0000"/>
              </a:solidFill>
            </a:endParaRPr>
          </a:p>
          <a:p>
            <a:pPr marL="457200" lvl="1" indent="457200">
              <a:lnSpc>
                <a:spcPct val="120000"/>
              </a:lnSpc>
            </a:pPr>
            <a:r>
              <a:rPr lang="en-US" altLang="zh-CN"/>
              <a:t>操作结果</a:t>
            </a:r>
            <a:r>
              <a:rPr lang="zh-CN" altLang="en-US"/>
              <a:t>：</a:t>
            </a:r>
            <a:r>
              <a:rPr lang="en-US" altLang="zh-CN"/>
              <a:t>构造一个含n个数据元素的静态查找表ST</a:t>
            </a:r>
            <a:r>
              <a:rPr lang="zh-CN" altLang="en-US"/>
              <a:t>。</a:t>
            </a:r>
            <a:endParaRPr lang="en-US" altLang="zh-CN"/>
          </a:p>
          <a:p>
            <a:pPr marL="0" lvl="0" indent="457200">
              <a:lnSpc>
                <a:spcPct val="120000"/>
              </a:lnSpc>
            </a:pPr>
            <a:r>
              <a:rPr lang="en-US" altLang="zh-CN"/>
              <a:t>    </a:t>
            </a:r>
            <a:r>
              <a:rPr lang="en-US" altLang="zh-CN">
                <a:solidFill>
                  <a:srgbClr val="FF0000"/>
                </a:solidFill>
              </a:rPr>
              <a:t>Destroy(&amp;ST);</a:t>
            </a:r>
            <a:endParaRPr lang="en-US" altLang="zh-CN"/>
          </a:p>
          <a:p>
            <a:pPr marL="457200" lvl="1" indent="457200">
              <a:lnSpc>
                <a:spcPct val="120000"/>
              </a:lnSpc>
            </a:pPr>
            <a:r>
              <a:rPr lang="en-US" altLang="zh-CN"/>
              <a:t>初始条件</a:t>
            </a:r>
            <a:r>
              <a:rPr lang="zh-CN" altLang="en-US"/>
              <a:t>：</a:t>
            </a:r>
            <a:r>
              <a:rPr lang="en-US" altLang="zh-CN"/>
              <a:t>静态查找表ST存在</a:t>
            </a:r>
            <a:r>
              <a:rPr lang="zh-CN" altLang="en-US"/>
              <a:t>。</a:t>
            </a:r>
            <a:endParaRPr lang="en-US" altLang="zh-CN"/>
          </a:p>
          <a:p>
            <a:pPr marL="457200" lvl="1" indent="457200">
              <a:lnSpc>
                <a:spcPct val="120000"/>
              </a:lnSpc>
            </a:pPr>
            <a:r>
              <a:rPr lang="en-US" altLang="zh-CN"/>
              <a:t>操作结果</a:t>
            </a:r>
            <a:r>
              <a:rPr lang="zh-CN" altLang="en-US"/>
              <a:t>：</a:t>
            </a:r>
            <a:r>
              <a:rPr lang="en-US" altLang="zh-CN"/>
              <a:t>销毁</a:t>
            </a:r>
            <a:r>
              <a:rPr lang="zh-CN" altLang="en-US"/>
              <a:t>表</a:t>
            </a:r>
            <a:r>
              <a:rPr lang="en-US" altLang="zh-CN"/>
              <a:t>ST</a:t>
            </a:r>
            <a:r>
              <a:rPr lang="zh-CN" altLang="en-US"/>
              <a:t>。</a:t>
            </a:r>
            <a:endParaRPr lang="en-US" altLang="zh-CN"/>
          </a:p>
          <a:p>
            <a:pPr marL="0" lvl="0" indent="457200">
              <a:lnSpc>
                <a:spcPct val="120000"/>
              </a:lnSpc>
            </a:pPr>
            <a:r>
              <a:rPr lang="en-US" altLang="zh-CN"/>
              <a:t>    </a:t>
            </a:r>
            <a:r>
              <a:rPr lang="en-US" altLang="zh-CN">
                <a:solidFill>
                  <a:srgbClr val="FF0000"/>
                </a:solidFill>
              </a:rPr>
              <a:t>Search(ST, key);</a:t>
            </a:r>
            <a:endParaRPr lang="en-US" altLang="zh-CN">
              <a:solidFill>
                <a:srgbClr val="FF0000"/>
              </a:solidFill>
            </a:endParaRPr>
          </a:p>
          <a:p>
            <a:pPr marL="457200" lvl="1" indent="457200">
              <a:lnSpc>
                <a:spcPct val="120000"/>
              </a:lnSpc>
            </a:pPr>
            <a:r>
              <a:rPr lang="en-US" altLang="zh-CN"/>
              <a:t>初始条件</a:t>
            </a:r>
            <a:r>
              <a:rPr lang="zh-CN" altLang="en-US"/>
              <a:t>：</a:t>
            </a:r>
            <a:r>
              <a:rPr lang="en-US" altLang="zh-CN"/>
              <a:t>静态查找表ST存在</a:t>
            </a:r>
            <a:r>
              <a:rPr lang="zh-CN" altLang="en-US"/>
              <a:t>，</a:t>
            </a:r>
            <a:r>
              <a:rPr lang="en-US" altLang="zh-CN"/>
              <a:t>key为和关键字类型相的给定值。</a:t>
            </a:r>
            <a:endParaRPr lang="en-US" altLang="zh-CN"/>
          </a:p>
          <a:p>
            <a:pPr marL="457200" lvl="1" indent="457200">
              <a:lnSpc>
                <a:spcPct val="120000"/>
              </a:lnSpc>
            </a:pPr>
            <a:r>
              <a:rPr lang="en-US" altLang="zh-CN"/>
              <a:t>操作结果</a:t>
            </a:r>
            <a:r>
              <a:rPr lang="zh-CN" altLang="en-US"/>
              <a:t>：</a:t>
            </a:r>
            <a:r>
              <a:rPr lang="en-US" altLang="zh-CN"/>
              <a:t>若ST中存在关键字等于key的数据元素</a:t>
            </a:r>
            <a:r>
              <a:rPr lang="zh-CN" altLang="en-US"/>
              <a:t>，返回</a:t>
            </a:r>
            <a:r>
              <a:rPr lang="en-US" altLang="zh-CN"/>
              <a:t>该元素的值或在表中的位置</a:t>
            </a:r>
            <a:r>
              <a:rPr lang="zh-CN" altLang="en-US"/>
              <a:t>，</a:t>
            </a:r>
            <a:r>
              <a:rPr lang="en-US" altLang="zh-CN"/>
              <a:t>否则</a:t>
            </a:r>
            <a:r>
              <a:rPr lang="zh-CN" altLang="en-US"/>
              <a:t>返回</a:t>
            </a:r>
            <a:r>
              <a:rPr lang="en-US" altLang="zh-CN"/>
              <a:t>“空”</a:t>
            </a:r>
            <a:r>
              <a:rPr lang="zh-CN" altLang="en-US"/>
              <a:t>。</a:t>
            </a:r>
            <a:endParaRPr lang="en-US" altLang="zh-CN"/>
          </a:p>
          <a:p>
            <a:pPr marL="0" lvl="0" indent="457200">
              <a:lnSpc>
                <a:spcPct val="120000"/>
              </a:lnSpc>
            </a:pPr>
            <a:r>
              <a:rPr lang="en-US" altLang="zh-CN"/>
              <a:t>    </a:t>
            </a:r>
            <a:r>
              <a:rPr lang="en-US" altLang="zh-CN">
                <a:solidFill>
                  <a:srgbClr val="FF0000"/>
                </a:solidFill>
              </a:rPr>
              <a:t>Traverse(ST, Visit());</a:t>
            </a:r>
            <a:endParaRPr lang="en-US" altLang="zh-CN">
              <a:solidFill>
                <a:srgbClr val="FF0000"/>
              </a:solidFill>
            </a:endParaRPr>
          </a:p>
          <a:p>
            <a:pPr marL="457200" lvl="1" indent="457200">
              <a:lnSpc>
                <a:spcPct val="120000"/>
              </a:lnSpc>
            </a:pPr>
            <a:r>
              <a:rPr lang="en-US" altLang="zh-CN"/>
              <a:t>初始条件</a:t>
            </a:r>
            <a:r>
              <a:rPr lang="zh-CN" altLang="en-US"/>
              <a:t>：</a:t>
            </a:r>
            <a:r>
              <a:rPr lang="en-US" altLang="zh-CN"/>
              <a:t>静态查找表ST存在</a:t>
            </a:r>
            <a:r>
              <a:rPr lang="zh-CN" altLang="en-US"/>
              <a:t>，</a:t>
            </a:r>
            <a:r>
              <a:rPr lang="en-US" altLang="zh-CN"/>
              <a:t>V</a:t>
            </a:r>
            <a:r>
              <a:rPr lang="en-US" altLang="zh-CN"/>
              <a:t>isit是对元素操作的应用函数。</a:t>
            </a:r>
            <a:endParaRPr lang="en-US" altLang="zh-CN"/>
          </a:p>
          <a:p>
            <a:pPr marL="457200" lvl="1" indent="457200">
              <a:lnSpc>
                <a:spcPct val="120000"/>
              </a:lnSpc>
            </a:pPr>
            <a:r>
              <a:rPr lang="en-US" altLang="zh-CN"/>
              <a:t>操作结果</a:t>
            </a:r>
            <a:r>
              <a:rPr lang="zh-CN" altLang="en-US"/>
              <a:t>：</a:t>
            </a:r>
            <a:r>
              <a:rPr lang="en-US" altLang="zh-CN"/>
              <a:t>按某种次序对ST的每个元素调用函数Visit()一次且仅一次。一</a:t>
            </a:r>
            <a:r>
              <a:rPr lang="zh-CN" altLang="en-US"/>
              <a:t>旦</a:t>
            </a:r>
            <a:r>
              <a:rPr lang="en-US" altLang="zh-CN"/>
              <a:t>Visit()失败</a:t>
            </a:r>
            <a:r>
              <a:rPr lang="zh-CN" altLang="en-US"/>
              <a:t>，</a:t>
            </a:r>
            <a:r>
              <a:rPr lang="en-US" altLang="zh-CN"/>
              <a:t>则操作失败。</a:t>
            </a:r>
            <a:endParaRPr lang="en-US" altLang="zh-CN"/>
          </a:p>
          <a:p>
            <a:pPr>
              <a:lnSpc>
                <a:spcPct val="120000"/>
              </a:lnSpc>
            </a:pPr>
            <a:r>
              <a:rPr lang="en-US" altLang="zh-CN"/>
              <a:t>} ADT StaticSearchTable </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33450" y="976630"/>
            <a:ext cx="10487660" cy="409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fontAlgn="base">
              <a:lnSpc>
                <a:spcPct val="100000"/>
              </a:lnSpc>
              <a:spcBef>
                <a:spcPct val="20000"/>
              </a:spcBef>
              <a:buClr>
                <a:schemeClr val="hlink"/>
              </a:buClr>
              <a:buSzPct val="75000"/>
              <a:buFont typeface="Wingdings" panose="05000000000000000000" pitchFamily="2" charset="2"/>
              <a:buChar char="l"/>
            </a:pPr>
            <a:r>
              <a:rPr lang="en-US" altLang="zh-CN" sz="3200" kern="0" dirty="0"/>
              <a:t>对</a:t>
            </a:r>
            <a:r>
              <a:rPr lang="en-US" altLang="zh-CN" sz="3200" kern="0" dirty="0">
                <a:solidFill>
                  <a:srgbClr val="FF0000"/>
                </a:solidFill>
              </a:rPr>
              <a:t>查找表</a:t>
            </a:r>
            <a:r>
              <a:rPr lang="en-US" altLang="zh-CN" sz="3200" kern="0" dirty="0"/>
              <a:t>(字典)进行的操作主要有四个：</a:t>
            </a:r>
            <a:endParaRPr lang="en-US" altLang="zh-CN" sz="3200" kern="0" dirty="0"/>
          </a:p>
          <a:p>
            <a:pPr marL="800100" lvl="1" indent="-342900">
              <a:lnSpc>
                <a:spcPct val="130000"/>
              </a:lnSpc>
              <a:spcBef>
                <a:spcPct val="50000"/>
              </a:spcBef>
              <a:buClr>
                <a:srgbClr val="AEBBC9"/>
              </a:buClr>
              <a:buFont typeface="Wingdings" panose="05000000000000000000" charset="0"/>
              <a:buChar char="l"/>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检索、查询、插入元素和删除元素。</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marL="800100" lvl="1" indent="-342900">
              <a:lnSpc>
                <a:spcPct val="130000"/>
              </a:lnSpc>
              <a:spcBef>
                <a:spcPct val="50000"/>
              </a:spcBef>
              <a:buClr>
                <a:srgbClr val="AEBBC9"/>
              </a:buClr>
              <a:buFont typeface="Wingdings" panose="05000000000000000000" charset="0"/>
              <a:buChar char="l"/>
            </a:pP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存储方法</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：顺序法、散列法、二叉树法和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marL="800100" lvl="1" indent="-342900">
              <a:lnSpc>
                <a:spcPct val="130000"/>
              </a:lnSpc>
              <a:spcBef>
                <a:spcPct val="50000"/>
              </a:spcBef>
              <a:buClr>
                <a:srgbClr val="AEBBC9"/>
              </a:buClr>
              <a:buFont typeface="Wingdings" panose="05000000000000000000" charset="0"/>
              <a:buChar char="l"/>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存储方法的选择：考虑检索效率、元素的插入和删除是否简便。</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marL="800100" lvl="1" indent="-342900">
              <a:lnSpc>
                <a:spcPct val="130000"/>
              </a:lnSpc>
              <a:spcBef>
                <a:spcPct val="50000"/>
              </a:spcBef>
              <a:buClr>
                <a:srgbClr val="AEBBC9"/>
              </a:buClr>
              <a:buFont typeface="Wingdings" panose="05000000000000000000" charset="0"/>
              <a:buChar char="l"/>
            </a:pP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检索效率的标准</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：检索过程中和关键码比较的次数，即平均检索长度</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ASL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ASL</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400" i="1" dirty="0" err="1">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i="1" baseline="-250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400" i="1" dirty="0" err="1">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i="1" baseline="-250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认为每个元素的检索概率相等）。</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872490" y="1971040"/>
            <a:ext cx="9255760" cy="46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DataType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key;</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DataType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other;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DicElement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DicElement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element[MAXNUM];</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n;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n &lt; MAXNUM */</a:t>
            </a:r>
            <a:endPar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SeqDictionary</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150" name="Rectangle 6"/>
          <p:cNvSpPr>
            <a:spLocks noGrp="1" noChangeArrowheads="1"/>
          </p:cNvSpPr>
          <p:nvPr>
            <p:ph type="title" idx="4294967295"/>
          </p:nvPr>
        </p:nvSpPr>
        <p:spPr>
          <a:xfrm>
            <a:off x="2209800" y="304800"/>
            <a:ext cx="7772400" cy="1143000"/>
          </a:xfrm>
        </p:spPr>
        <p:txBody>
          <a:bodyPr>
            <a:scene3d>
              <a:camera prst="orthographicFront"/>
              <a:lightRig rig="threePt" dir="t"/>
            </a:scene3d>
          </a:bodyPr>
          <a:lstStyle/>
          <a:p>
            <a:r>
              <a:rPr lang="en-US" altLang="zh-CN">
                <a:solidFill>
                  <a:schemeClr val="accent1"/>
                </a:solidFill>
                <a:effectLst>
                  <a:outerShdw blurRad="38100" dist="25400" dir="5400000" algn="ctr" rotWithShape="0">
                    <a:srgbClr val="6E747A">
                      <a:alpha val="43000"/>
                    </a:srgbClr>
                  </a:outerShdw>
                </a:effectLst>
              </a:rPr>
              <a:t>8.2 Static searching table</a:t>
            </a:r>
            <a:endParaRPr lang="en-US" altLang="zh-CN">
              <a:solidFill>
                <a:schemeClr val="accent1"/>
              </a:solidFill>
              <a:effectLst>
                <a:outerShdw blurRad="38100" dist="25400" dir="5400000" algn="ctr" rotWithShape="0">
                  <a:srgbClr val="6E747A">
                    <a:alpha val="43000"/>
                  </a:srgbClr>
                </a:outerShdw>
              </a:effectLst>
            </a:endParaRPr>
          </a:p>
        </p:txBody>
      </p:sp>
      <p:sp>
        <p:nvSpPr>
          <p:cNvPr id="6151" name="Rectangle 7"/>
          <p:cNvSpPr>
            <a:spLocks noChangeArrowheads="1"/>
          </p:cNvSpPr>
          <p:nvPr/>
        </p:nvSpPr>
        <p:spPr bwMode="auto">
          <a:xfrm>
            <a:off x="873125" y="1411605"/>
            <a:ext cx="5800090" cy="460375"/>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scene3d>
              <a:camera prst="orthographicFront"/>
              <a:lightRig rig="threePt" dir="t"/>
            </a:scene3d>
          </a:bodyPr>
          <a:lstStyle/>
          <a:p>
            <a:r>
              <a:rPr kumimoji="1" lang="en-US" altLang="zh-CN" sz="2400">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rPr>
              <a:t>8.2.1 Sequential searching table</a:t>
            </a:r>
            <a:endParaRPr kumimoji="1" lang="en-US" altLang="zh-CN" sz="2400">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idx="4294967295"/>
          </p:nvPr>
        </p:nvSpPr>
        <p:spPr>
          <a:xfrm>
            <a:off x="842010" y="328930"/>
            <a:ext cx="4931410" cy="460375"/>
          </a:xfrm>
          <a:solidFill>
            <a:schemeClr val="bg2"/>
          </a:solidFill>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prstDash val="solid"/>
                <a:miter lim="800000"/>
                <a:headEnd/>
                <a:tailEnd/>
              </a14:hiddenLine>
            </a:ext>
          </a:extLst>
        </p:spPr>
        <p:txBody>
          <a:bodyPr wrap="square" anchor="t" anchorCtr="0">
            <a:spAutoFit/>
            <a:scene3d>
              <a:camera prst="orthographicFront"/>
              <a:lightRig rig="threePt" dir="t"/>
            </a:scene3d>
          </a:bodyPr>
          <a:lstStyle/>
          <a:p>
            <a:pPr algn="l"/>
            <a:r>
              <a:rPr kumimoji="1" lang="en-US" altLang="zh-CN" sz="2400">
                <a:solidFill>
                  <a:schemeClr val="accent1"/>
                </a:solidFill>
                <a:effectLst>
                  <a:outerShdw blurRad="38100" dist="25400" dir="5400000" algn="ctr" rotWithShape="0">
                    <a:srgbClr val="6E747A">
                      <a:alpha val="43000"/>
                    </a:srgbClr>
                  </a:outerShdw>
                </a:effectLst>
                <a:cs typeface="Times New Roman" panose="02020603050405020304" pitchFamily="18" charset="0"/>
              </a:rPr>
              <a:t>8.2.2 Sequential searching</a:t>
            </a:r>
            <a:endParaRPr kumimoji="1" lang="en-US" altLang="zh-CN" sz="2400">
              <a:solidFill>
                <a:schemeClr val="accent1"/>
              </a:solidFill>
              <a:effectLst>
                <a:outerShdw blurRad="38100" dist="25400" dir="5400000" algn="ctr" rotWithShape="0">
                  <a:srgbClr val="6E747A">
                    <a:alpha val="43000"/>
                  </a:srgbClr>
                </a:outerShdw>
              </a:effectLst>
              <a:cs typeface="Times New Roman" panose="02020603050405020304" pitchFamily="18" charset="0"/>
            </a:endParaRPr>
          </a:p>
        </p:txBody>
      </p:sp>
      <p:sp>
        <p:nvSpPr>
          <p:cNvPr id="7174" name="Text Box 6"/>
          <p:cNvSpPr txBox="1">
            <a:spLocks noChangeArrowheads="1"/>
          </p:cNvSpPr>
          <p:nvPr/>
        </p:nvSpPr>
        <p:spPr bwMode="auto">
          <a:xfrm>
            <a:off x="877570" y="965835"/>
            <a:ext cx="9538335" cy="519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nSpc>
                <a:spcPct val="120000"/>
              </a:lnSpc>
            </a:pP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seqSearch</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SeqDictionary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b="1"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*position</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在字典中顺序检索关键码为</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key</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的元素*</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for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=0;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&lt;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-&gt;n;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从头开始向后扫描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-&gt;element[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].key==key)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TRUE;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检索成功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*position=-1;</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FALSE;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检索失败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4"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b="27863"/>
          <a:stretch>
            <a:fillRect/>
          </a:stretch>
        </p:blipFill>
        <p:spPr bwMode="auto">
          <a:xfrm>
            <a:off x="1524000" y="0"/>
            <a:ext cx="48799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184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b="27863"/>
          <a:stretch>
            <a:fillRect/>
          </a:stretch>
        </p:blipFill>
        <p:spPr bwMode="auto">
          <a:xfrm>
            <a:off x="2590800" y="1155700"/>
            <a:ext cx="48799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184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b="27863"/>
          <a:stretch>
            <a:fillRect/>
          </a:stretch>
        </p:blipFill>
        <p:spPr bwMode="auto">
          <a:xfrm>
            <a:off x="3656013" y="2309813"/>
            <a:ext cx="48799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184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b="27863"/>
          <a:stretch>
            <a:fillRect/>
          </a:stretch>
        </p:blipFill>
        <p:spPr bwMode="auto">
          <a:xfrm>
            <a:off x="4722813" y="3465513"/>
            <a:ext cx="48799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18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b="27863"/>
          <a:stretch>
            <a:fillRect/>
          </a:stretch>
        </p:blipFill>
        <p:spPr bwMode="auto">
          <a:xfrm>
            <a:off x="5788025" y="4619625"/>
            <a:ext cx="48799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9184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291846"/>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29184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291848"/>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291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778510" y="549275"/>
            <a:ext cx="10610850" cy="477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30000"/>
              </a:lnSpc>
              <a:buClr>
                <a:srgbClr val="00B0F0"/>
              </a:buClr>
              <a:buFont typeface="Wingdings" panose="05000000000000000000" charset="0"/>
              <a:buChar char="l"/>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有时，表中各个记录的</a:t>
            </a:r>
            <a:r>
              <a:rPr kumimoji="1" lang="zh-CN" altLang="en-US" sz="240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查找概率</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并不相等，为了提高查找效率，可以对所有记录按查找概率进行排序，使概率大的记录先被访问。</a:t>
            </a: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marL="342900" indent="-342900">
              <a:lnSpc>
                <a:spcPct val="130000"/>
              </a:lnSpc>
              <a:buClr>
                <a:srgbClr val="00B0F0"/>
              </a:buClr>
              <a:buFont typeface="Wingdings" panose="05000000000000000000" charset="0"/>
              <a:buChar char="l"/>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但是，实际上往往无法事先得知各个记录的查找概率，这时的解决办法就是为每个记录附设一个</a:t>
            </a:r>
            <a:r>
              <a:rPr kumimoji="1" lang="zh-CN" altLang="en-US" sz="2400" b="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访问频度域</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，并使查找表的所有记录总是保持按访问的频度有序。</a:t>
            </a: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marL="342900" indent="-342900">
              <a:lnSpc>
                <a:spcPct val="130000"/>
              </a:lnSpc>
              <a:buClr>
                <a:srgbClr val="00B0F0"/>
              </a:buClr>
              <a:buFont typeface="Wingdings" panose="05000000000000000000" charset="0"/>
              <a:buChar char="l"/>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顺序查找的优缺点：</a:t>
            </a: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marL="800100" lvl="1" indent="-342900">
              <a:lnSpc>
                <a:spcPct val="130000"/>
              </a:lnSpc>
              <a:buClr>
                <a:srgbClr val="00B0F0"/>
              </a:buClr>
              <a:buFont typeface="Wingdings" panose="05000000000000000000" charset="0"/>
              <a:buChar char="l"/>
            </a:pPr>
            <a:r>
              <a:rPr kumimoji="1" lang="zh-CN" altLang="en-US" sz="2400" b="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优点</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：简单且适用面广，对表的结构没有要求，无论记录是否按关键字有序都可应用。</a:t>
            </a: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marL="800100" lvl="1" indent="-342900">
              <a:lnSpc>
                <a:spcPct val="130000"/>
              </a:lnSpc>
              <a:buClr>
                <a:srgbClr val="00B0F0"/>
              </a:buClr>
              <a:buFont typeface="Wingdings" panose="05000000000000000000" charset="0"/>
              <a:buChar char="l"/>
            </a:pPr>
            <a:r>
              <a:rPr kumimoji="1" lang="zh-CN" altLang="en-US" sz="2400" b="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缺点</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：效率低。</a:t>
            </a: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857885" y="706755"/>
            <a:ext cx="10423525" cy="3448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上面讨论的前提是每次查找都是“成功”的（即认为表中必定存在一个记录的关键字与给定值相等），但实际上不一定对于给定的每个值都能找到相应的记录，即会产生查找“</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不成功</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”的情况，如果查找不成功的情形不容忽视时，查找算法平均查找长度应是查找成功时的平均查找长度与查找不成功时的平均查找长度之和。</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假设查找成功和不成功的概率相等，即均为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1/2</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，则顺序查找的平均查找长度为：</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2772" name="Line 4"/>
          <p:cNvSpPr>
            <a:spLocks noChangeShapeType="1"/>
          </p:cNvSpPr>
          <p:nvPr/>
        </p:nvSpPr>
        <p:spPr bwMode="auto">
          <a:xfrm>
            <a:off x="4448175" y="5078730"/>
            <a:ext cx="1647825" cy="698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5"/>
          <p:cNvSpPr>
            <a:spLocks noChangeShapeType="1"/>
          </p:cNvSpPr>
          <p:nvPr/>
        </p:nvSpPr>
        <p:spPr bwMode="auto">
          <a:xfrm flipV="1">
            <a:off x="6456680" y="5085715"/>
            <a:ext cx="864235" cy="381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Text Box 6"/>
          <p:cNvSpPr txBox="1">
            <a:spLocks noChangeArrowheads="1"/>
          </p:cNvSpPr>
          <p:nvPr/>
        </p:nvSpPr>
        <p:spPr bwMode="auto">
          <a:xfrm>
            <a:off x="4151313" y="5589588"/>
            <a:ext cx="171323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0000"/>
                </a:solidFill>
                <a:latin typeface="Times New Roman" panose="02020603050405020304" pitchFamily="18" charset="0"/>
                <a:ea typeface="幼圆" panose="02010509060101010101" pitchFamily="49" charset="-122"/>
              </a:rPr>
              <a:t>查找成功时</a:t>
            </a:r>
            <a:endParaRPr kumimoji="1" lang="zh-CN" altLang="en-US" sz="2400" b="1">
              <a:solidFill>
                <a:srgbClr val="FF0000"/>
              </a:solidFill>
              <a:latin typeface="Times New Roman" panose="02020603050405020304" pitchFamily="18" charset="0"/>
              <a:ea typeface="幼圆" panose="02010509060101010101" pitchFamily="49" charset="-122"/>
            </a:endParaRPr>
          </a:p>
        </p:txBody>
      </p:sp>
      <p:sp>
        <p:nvSpPr>
          <p:cNvPr id="32775" name="Text Box 7"/>
          <p:cNvSpPr txBox="1">
            <a:spLocks noChangeArrowheads="1"/>
          </p:cNvSpPr>
          <p:nvPr/>
        </p:nvSpPr>
        <p:spPr bwMode="auto">
          <a:xfrm>
            <a:off x="6400800" y="5589588"/>
            <a:ext cx="20193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0000"/>
                </a:solidFill>
                <a:latin typeface="Times New Roman" panose="02020603050405020304" pitchFamily="18" charset="0"/>
                <a:ea typeface="幼圆" panose="02010509060101010101" pitchFamily="49" charset="-122"/>
              </a:rPr>
              <a:t>查找不成功时</a:t>
            </a:r>
            <a:endParaRPr kumimoji="1" lang="zh-CN" altLang="en-US" sz="2400" b="1">
              <a:solidFill>
                <a:srgbClr val="FF0000"/>
              </a:solidFill>
              <a:latin typeface="Times New Roman" panose="02020603050405020304" pitchFamily="18" charset="0"/>
              <a:ea typeface="幼圆" panose="02010509060101010101" pitchFamily="49" charset="-122"/>
            </a:endParaRPr>
          </a:p>
        </p:txBody>
      </p:sp>
      <p:sp>
        <p:nvSpPr>
          <p:cNvPr id="32779" name="AutoShape 11"/>
          <p:cNvSpPr>
            <a:spLocks noChangeArrowheads="1"/>
          </p:cNvSpPr>
          <p:nvPr/>
        </p:nvSpPr>
        <p:spPr bwMode="auto">
          <a:xfrm>
            <a:off x="5016500" y="5157788"/>
            <a:ext cx="287338" cy="503237"/>
          </a:xfrm>
          <a:prstGeom prst="downArrow">
            <a:avLst>
              <a:gd name="adj1" fmla="val 50000"/>
              <a:gd name="adj2" fmla="val 4378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2780" name="AutoShape 12"/>
          <p:cNvSpPr>
            <a:spLocks noChangeArrowheads="1"/>
          </p:cNvSpPr>
          <p:nvPr/>
        </p:nvSpPr>
        <p:spPr bwMode="auto">
          <a:xfrm>
            <a:off x="6615113" y="5157788"/>
            <a:ext cx="287337" cy="503237"/>
          </a:xfrm>
          <a:prstGeom prst="downArrow">
            <a:avLst>
              <a:gd name="adj1" fmla="val 50000"/>
              <a:gd name="adj2" fmla="val 4378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3679761" y="4195064"/>
                <a:ext cx="4951730" cy="84455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𝐴𝑆𝐿</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den>
                      </m:f>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𝑛</m:t>
                          </m:r>
                        </m:den>
                      </m:f>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𝑛</m:t>
                          </m:r>
                        </m:sup>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e>
                      </m:nary>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3</m:t>
                          </m:r>
                        </m:num>
                        <m:den>
                          <m:r>
                            <a:rPr lang="en-US" altLang="zh-CN" i="1">
                              <a:latin typeface="Cambria Math" panose="02040503050406030204" charset="0"/>
                              <a:cs typeface="Cambria Math" panose="02040503050406030204" charset="0"/>
                            </a:rPr>
                            <m:t>4</m:t>
                          </m:r>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3679761" y="4195064"/>
                <a:ext cx="4951730" cy="844550"/>
              </a:xfrm>
              <a:prstGeom prst="rect">
                <a:avLst/>
              </a:prstGeom>
              <a:blipFill rotWithShape="1">
                <a:blip r:embed="rId1"/>
                <a:stretch>
                  <a:fillRect l="-12" t="-30" r="12" b="30"/>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title" idx="4294967295"/>
          </p:nvPr>
        </p:nvSpPr>
        <p:spPr>
          <a:xfrm>
            <a:off x="700405" y="279400"/>
            <a:ext cx="8423275" cy="460375"/>
          </a:xfrm>
          <a:solidFill>
            <a:schemeClr val="bg2"/>
          </a:solidFill>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prstDash val="solid"/>
                <a:miter lim="800000"/>
                <a:headEnd/>
                <a:tailEnd/>
              </a14:hiddenLine>
            </a:ext>
          </a:extLst>
        </p:spPr>
        <p:txBody>
          <a:bodyPr wrap="square" anchor="t" anchorCtr="0">
            <a:spAutoFit/>
            <a:scene3d>
              <a:camera prst="orthographicFront"/>
              <a:lightRig rig="threePt" dir="t"/>
            </a:scene3d>
          </a:bodyPr>
          <a:lstStyle/>
          <a:p>
            <a:pPr algn="l"/>
            <a:r>
              <a:rPr kumimoji="1" lang="en-US" altLang="zh-CN"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rPr>
              <a:t>8.2.3 </a:t>
            </a:r>
            <a:r>
              <a:rPr kumimoji="1" lang="en-US" altLang="en-US"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rPr>
              <a:t>Dichotomy </a:t>
            </a:r>
            <a:r>
              <a:rPr kumimoji="1" lang="en-US" altLang="zh-CN"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rPr>
              <a:t>(Binary) searching </a:t>
            </a:r>
            <a:r>
              <a:rPr kumimoji="1" lang="zh-CN" altLang="en-US"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rPr>
              <a:t>二分</a:t>
            </a:r>
            <a:r>
              <a:rPr kumimoji="1" lang="en-US" altLang="zh-CN"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rPr>
              <a:t>(</a:t>
            </a:r>
            <a:r>
              <a:rPr kumimoji="1" lang="en-US" altLang="en-US" sz="2400" dirty="0" err="1">
                <a:solidFill>
                  <a:schemeClr val="accent1"/>
                </a:solidFill>
                <a:effectLst>
                  <a:outerShdw blurRad="38100" dist="25400" dir="5400000" algn="ctr" rotWithShape="0">
                    <a:srgbClr val="6E747A">
                      <a:alpha val="43000"/>
                    </a:srgbClr>
                  </a:outerShdw>
                </a:effectLst>
                <a:cs typeface="Times New Roman" panose="02020603050405020304" pitchFamily="18" charset="0"/>
              </a:rPr>
              <a:t>折半</a:t>
            </a:r>
            <a:r>
              <a:rPr kumimoji="1" lang="en-US" altLang="zh-CN"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rPr>
              <a:t>)</a:t>
            </a:r>
            <a:r>
              <a:rPr kumimoji="1" lang="zh-CN" altLang="en-US"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rPr>
              <a:t>查找法</a:t>
            </a:r>
            <a:endParaRPr kumimoji="1" lang="zh-CN" altLang="en-US"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endParaRPr>
          </a:p>
        </p:txBody>
      </p:sp>
      <p:sp>
        <p:nvSpPr>
          <p:cNvPr id="33798" name="Text Box 6"/>
          <p:cNvSpPr txBox="1">
            <a:spLocks noChangeArrowheads="1"/>
          </p:cNvSpPr>
          <p:nvPr/>
        </p:nvSpPr>
        <p:spPr bwMode="auto">
          <a:xfrm>
            <a:off x="699770" y="714375"/>
            <a:ext cx="9716135" cy="584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dichotomySearch</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SeqDictionary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 mid, high;</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low=0;  high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-&gt;n-1;</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while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(low&lt;=high)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mid=(</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low+high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)/2;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当前</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的中间位置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if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-&gt;element[mid].key==key)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成功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*position=mid;</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return(TRUE);</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else if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-&gt;element[mid].key&gt;key)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high=mid-1;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要</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的元素在左半区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else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mid+1</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要</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的元素在右半区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*position=low;</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return</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(FALSE);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失败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10" name="Rectangle 6"/>
          <p:cNvSpPr>
            <a:spLocks noGrp="1" noChangeArrowheads="1"/>
          </p:cNvSpPr>
          <p:nvPr>
            <p:ph type="title"/>
          </p:nvPr>
        </p:nvSpPr>
        <p:spPr>
          <a:xfrm>
            <a:off x="1981200" y="274638"/>
            <a:ext cx="8229600" cy="1143000"/>
          </a:xfrm>
          <a:noFill/>
        </p:spPr>
        <p:txBody>
          <a:bodyPr anchorCtr="0">
            <a:scene3d>
              <a:camera prst="orthographicFront"/>
              <a:lightRig rig="threePt" dir="t"/>
            </a:scene3d>
          </a:bodyPr>
          <a:lstStyle/>
          <a:p>
            <a:r>
              <a:rPr lang="en-US" altLang="zh-CN">
                <a:solidFill>
                  <a:schemeClr val="accent1"/>
                </a:solidFill>
                <a:effectLst>
                  <a:outerShdw blurRad="38100" dist="25400" dir="5400000" algn="ctr" rotWithShape="0">
                    <a:srgbClr val="6E747A">
                      <a:alpha val="43000"/>
                    </a:srgbClr>
                  </a:outerShdw>
                </a:effectLst>
              </a:rPr>
              <a:t>Iterative algorithm</a:t>
            </a:r>
            <a:endParaRPr lang="en-US" altLang="zh-CN">
              <a:solidFill>
                <a:schemeClr val="accent1"/>
              </a:solidFill>
              <a:effectLst>
                <a:outerShdw blurRad="38100" dist="25400" dir="5400000" algn="ctr" rotWithShape="0">
                  <a:srgbClr val="6E747A">
                    <a:alpha val="43000"/>
                  </a:srgbClr>
                </a:outerShdw>
              </a:effectLst>
            </a:endParaRPr>
          </a:p>
        </p:txBody>
      </p:sp>
      <p:sp>
        <p:nvSpPr>
          <p:cNvPr id="277511" name="Text Box 7"/>
          <p:cNvSpPr txBox="1">
            <a:spLocks noChangeArrowheads="1"/>
          </p:cNvSpPr>
          <p:nvPr/>
        </p:nvSpPr>
        <p:spPr bwMode="auto">
          <a:xfrm>
            <a:off x="826770" y="1268730"/>
            <a:ext cx="9589135" cy="483108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200" b="1" dirty="0">
                <a:latin typeface="Times New Roman" panose="02020603050405020304" pitchFamily="18" charset="0"/>
              </a:rPr>
              <a:t>template &lt;class Type&gt; </a:t>
            </a:r>
            <a:r>
              <a:rPr kumimoji="1" lang="en-US" altLang="zh-CN" sz="2200" b="1" dirty="0" err="1">
                <a:latin typeface="Times New Roman" panose="02020603050405020304" pitchFamily="18" charset="0"/>
              </a:rPr>
              <a:t>int</a:t>
            </a:r>
            <a:r>
              <a:rPr kumimoji="1" lang="en-US" altLang="zh-CN" sz="2200" b="1" dirty="0">
                <a:latin typeface="Times New Roman" panose="02020603050405020304" pitchFamily="18" charset="0"/>
              </a:rPr>
              <a:t> </a:t>
            </a:r>
            <a:r>
              <a:rPr kumimoji="1" lang="en-US" altLang="zh-CN" sz="2200" i="1" dirty="0" err="1">
                <a:latin typeface="Times New Roman" panose="02020603050405020304" pitchFamily="18" charset="0"/>
              </a:rPr>
              <a:t>sortedList</a:t>
            </a:r>
            <a:r>
              <a:rPr kumimoji="1" lang="en-US" altLang="zh-CN" sz="2200" i="1" dirty="0">
                <a:latin typeface="Times New Roman" panose="02020603050405020304" pitchFamily="18" charset="0"/>
              </a:rPr>
              <a:t> </a:t>
            </a:r>
            <a:r>
              <a:rPr kumimoji="1" lang="en-US" altLang="zh-CN" sz="2200" b="1" dirty="0">
                <a:latin typeface="Times New Roman" panose="02020603050405020304" pitchFamily="18" charset="0"/>
              </a:rPr>
              <a:t>&lt;Type&gt; ::</a:t>
            </a:r>
            <a:endParaRPr kumimoji="1" lang="en-US" altLang="zh-CN" sz="2200" b="1" dirty="0">
              <a:latin typeface="Times New Roman" panose="02020603050405020304" pitchFamily="18" charset="0"/>
            </a:endParaRPr>
          </a:p>
          <a:p>
            <a:r>
              <a:rPr kumimoji="1" lang="en-US" altLang="zh-CN" sz="2200" i="1" dirty="0" err="1">
                <a:latin typeface="Times New Roman" panose="02020603050405020304" pitchFamily="18" charset="0"/>
              </a:rPr>
              <a:t>DichotomySearch</a:t>
            </a:r>
            <a:r>
              <a:rPr kumimoji="1" lang="en-US" altLang="zh-CN" sz="2200" dirty="0">
                <a:latin typeface="Times New Roman" panose="02020603050405020304" pitchFamily="18" charset="0"/>
              </a:rPr>
              <a:t> ( </a:t>
            </a:r>
            <a:r>
              <a:rPr kumimoji="1" lang="en-US" altLang="zh-CN" sz="2200" b="1" dirty="0" err="1">
                <a:latin typeface="Times New Roman" panose="02020603050405020304" pitchFamily="18" charset="0"/>
              </a:rPr>
              <a:t>const</a:t>
            </a:r>
            <a:r>
              <a:rPr kumimoji="1" lang="en-US" altLang="zh-CN" sz="2200" b="1" dirty="0">
                <a:latin typeface="Times New Roman" panose="02020603050405020304" pitchFamily="18" charset="0"/>
              </a:rPr>
              <a:t> Type &amp;</a:t>
            </a:r>
            <a:r>
              <a:rPr kumimoji="1" lang="en-US" altLang="zh-CN" sz="2200" dirty="0">
                <a:latin typeface="Times New Roman" panose="02020603050405020304" pitchFamily="18" charset="0"/>
              </a:rPr>
              <a:t> </a:t>
            </a:r>
            <a:r>
              <a:rPr kumimoji="1" lang="en-US" altLang="zh-CN" sz="2200" i="1" dirty="0">
                <a:latin typeface="Times New Roman" panose="02020603050405020304" pitchFamily="18" charset="0"/>
              </a:rPr>
              <a:t>x </a:t>
            </a:r>
            <a:r>
              <a:rPr kumimoji="1" lang="en-US" altLang="zh-CN" sz="2200" dirty="0">
                <a:latin typeface="Times New Roman" panose="02020603050405020304" pitchFamily="18" charset="0"/>
              </a:rPr>
              <a:t>) </a:t>
            </a:r>
            <a:r>
              <a:rPr kumimoji="1" lang="en-US" altLang="zh-CN" sz="2200" b="1" dirty="0" err="1">
                <a:latin typeface="Times New Roman" panose="02020603050405020304" pitchFamily="18" charset="0"/>
              </a:rPr>
              <a:t>const</a:t>
            </a:r>
            <a:r>
              <a:rPr kumimoji="1" lang="en-US" altLang="zh-CN" sz="2200" b="1" dirty="0">
                <a:latin typeface="Times New Roman" panose="02020603050405020304" pitchFamily="18" charset="0"/>
              </a:rPr>
              <a:t> {	</a:t>
            </a:r>
            <a:endParaRPr kumimoji="1" lang="en-US" altLang="zh-CN" sz="2200" dirty="0">
              <a:latin typeface="Times New Roman" panose="02020603050405020304" pitchFamily="18" charset="0"/>
            </a:endParaRPr>
          </a:p>
          <a:p>
            <a:r>
              <a:rPr kumimoji="1" lang="en-US" altLang="zh-CN" sz="2200" dirty="0">
                <a:latin typeface="Times New Roman" panose="02020603050405020304" pitchFamily="18" charset="0"/>
              </a:rPr>
              <a:t>    </a:t>
            </a:r>
            <a:r>
              <a:rPr kumimoji="1" lang="en-US" altLang="zh-CN" sz="2200" b="1" dirty="0" err="1">
                <a:latin typeface="Times New Roman" panose="02020603050405020304" pitchFamily="18" charset="0"/>
              </a:rPr>
              <a:t>int</a:t>
            </a:r>
            <a:r>
              <a:rPr kumimoji="1" lang="en-US" altLang="zh-CN" sz="2200" dirty="0">
                <a:latin typeface="Times New Roman" panose="02020603050405020304" pitchFamily="18" charset="0"/>
              </a:rPr>
              <a:t> </a:t>
            </a:r>
            <a:r>
              <a:rPr kumimoji="1" lang="en-US" altLang="zh-CN" sz="2200" i="1" dirty="0">
                <a:latin typeface="Times New Roman" panose="02020603050405020304" pitchFamily="18" charset="0"/>
              </a:rPr>
              <a:t>high</a:t>
            </a:r>
            <a:r>
              <a:rPr kumimoji="1" lang="en-US" altLang="zh-CN" sz="2200" dirty="0">
                <a:latin typeface="Times New Roman" panose="02020603050405020304" pitchFamily="18" charset="0"/>
              </a:rPr>
              <a:t> = </a:t>
            </a:r>
            <a:r>
              <a:rPr kumimoji="1" lang="en-US" altLang="zh-CN" sz="2200" i="1" dirty="0">
                <a:latin typeface="Times New Roman" panose="02020603050405020304" pitchFamily="18" charset="0"/>
              </a:rPr>
              <a:t>CurrentSize</a:t>
            </a:r>
            <a:r>
              <a:rPr kumimoji="1" lang="en-US" altLang="zh-CN" sz="2200" dirty="0">
                <a:latin typeface="仿宋_GB2312" panose="02010609030101010101" pitchFamily="49" charset="-122"/>
                <a:ea typeface="仿宋_GB2312" panose="02010609030101010101" pitchFamily="49" charset="-122"/>
              </a:rPr>
              <a:t>-</a:t>
            </a:r>
            <a:r>
              <a:rPr kumimoji="1" lang="en-US" altLang="zh-CN" sz="2200" dirty="0">
                <a:latin typeface="Times New Roman" panose="02020603050405020304" pitchFamily="18" charset="0"/>
              </a:rPr>
              <a:t>1,  </a:t>
            </a:r>
            <a:r>
              <a:rPr kumimoji="1" lang="en-US" altLang="zh-CN" sz="2200" i="1" dirty="0">
                <a:latin typeface="Times New Roman" panose="02020603050405020304" pitchFamily="18" charset="0"/>
              </a:rPr>
              <a:t>low</a:t>
            </a:r>
            <a:r>
              <a:rPr kumimoji="1" lang="en-US" altLang="zh-CN" sz="2200" dirty="0">
                <a:latin typeface="Times New Roman" panose="02020603050405020304" pitchFamily="18" charset="0"/>
              </a:rPr>
              <a:t> = 0,  </a:t>
            </a:r>
            <a:r>
              <a:rPr kumimoji="1" lang="en-US" altLang="zh-CN" sz="2200" i="1" dirty="0">
                <a:latin typeface="Times New Roman" panose="02020603050405020304" pitchFamily="18" charset="0"/>
              </a:rPr>
              <a:t>mid</a:t>
            </a:r>
            <a:r>
              <a:rPr kumimoji="1" lang="en-US" altLang="zh-CN" sz="2200" b="1" dirty="0">
                <a:latin typeface="Times New Roman" panose="02020603050405020304" pitchFamily="18" charset="0"/>
              </a:rPr>
              <a:t>;</a:t>
            </a:r>
            <a:endParaRPr kumimoji="1" lang="en-US" altLang="zh-CN" sz="2200" dirty="0">
              <a:latin typeface="Times New Roman" panose="02020603050405020304" pitchFamily="18" charset="0"/>
            </a:endParaRPr>
          </a:p>
          <a:p>
            <a:r>
              <a:rPr kumimoji="1" lang="en-US" altLang="zh-CN" sz="2200" dirty="0">
                <a:solidFill>
                  <a:srgbClr val="FFFF00"/>
                </a:solidFill>
                <a:latin typeface="Times New Roman" panose="02020603050405020304" pitchFamily="18" charset="0"/>
              </a:rPr>
              <a:t>    </a:t>
            </a:r>
            <a:r>
              <a:rPr kumimoji="1" lang="en-US" altLang="zh-CN" sz="2200" b="1" dirty="0">
                <a:solidFill>
                  <a:srgbClr val="FF0000"/>
                </a:solidFill>
                <a:latin typeface="Times New Roman" panose="02020603050405020304" pitchFamily="18" charset="0"/>
              </a:rPr>
              <a:t>while</a:t>
            </a:r>
            <a:r>
              <a:rPr kumimoji="1" lang="en-US" altLang="zh-CN" sz="2200" dirty="0">
                <a:solidFill>
                  <a:srgbClr val="FF0000"/>
                </a:solidFill>
                <a:latin typeface="Times New Roman" panose="02020603050405020304" pitchFamily="18" charset="0"/>
              </a:rPr>
              <a:t> ( </a:t>
            </a:r>
            <a:r>
              <a:rPr kumimoji="1" lang="en-US" altLang="zh-CN" sz="2200" i="1" dirty="0">
                <a:solidFill>
                  <a:srgbClr val="FF0000"/>
                </a:solidFill>
                <a:latin typeface="Times New Roman" panose="02020603050405020304" pitchFamily="18" charset="0"/>
              </a:rPr>
              <a:t>low &lt;= high</a:t>
            </a:r>
            <a:r>
              <a:rPr kumimoji="1" lang="en-US" altLang="zh-CN" sz="2200" dirty="0">
                <a:solidFill>
                  <a:srgbClr val="FF0000"/>
                </a:solidFill>
                <a:latin typeface="Times New Roman" panose="02020603050405020304" pitchFamily="18" charset="0"/>
              </a:rPr>
              <a:t> ) </a:t>
            </a:r>
            <a:r>
              <a:rPr kumimoji="1" lang="en-US" altLang="zh-CN" sz="2200" b="1" dirty="0">
                <a:solidFill>
                  <a:srgbClr val="FF0000"/>
                </a:solidFill>
                <a:latin typeface="Times New Roman" panose="02020603050405020304" pitchFamily="18" charset="0"/>
              </a:rPr>
              <a:t>{</a:t>
            </a:r>
            <a:endParaRPr kumimoji="1" lang="en-US" altLang="zh-CN" sz="2200" dirty="0">
              <a:solidFill>
                <a:srgbClr val="FF0000"/>
              </a:solidFill>
              <a:latin typeface="Times New Roman" panose="02020603050405020304" pitchFamily="18" charset="0"/>
            </a:endParaRPr>
          </a:p>
          <a:p>
            <a:r>
              <a:rPr kumimoji="1" lang="en-US" altLang="zh-CN" sz="2200" dirty="0">
                <a:latin typeface="Times New Roman" panose="02020603050405020304" pitchFamily="18" charset="0"/>
              </a:rPr>
              <a:t>        </a:t>
            </a:r>
            <a:r>
              <a:rPr kumimoji="1" lang="en-US" altLang="zh-CN" sz="2200" i="1" dirty="0">
                <a:latin typeface="Times New Roman" panose="02020603050405020304" pitchFamily="18" charset="0"/>
              </a:rPr>
              <a:t>mid</a:t>
            </a:r>
            <a:r>
              <a:rPr kumimoji="1" lang="en-US" altLang="zh-CN" sz="2200" dirty="0">
                <a:latin typeface="Times New Roman" panose="02020603050405020304" pitchFamily="18" charset="0"/>
              </a:rPr>
              <a:t> = (</a:t>
            </a:r>
            <a:r>
              <a:rPr kumimoji="1" lang="en-US" altLang="zh-CN" sz="2200" i="1" dirty="0">
                <a:latin typeface="Times New Roman" panose="02020603050405020304" pitchFamily="18" charset="0"/>
              </a:rPr>
              <a:t> low</a:t>
            </a:r>
            <a:r>
              <a:rPr kumimoji="1" lang="en-US" altLang="zh-CN" sz="2200" dirty="0">
                <a:latin typeface="Times New Roman" panose="02020603050405020304" pitchFamily="18" charset="0"/>
              </a:rPr>
              <a:t> + </a:t>
            </a:r>
            <a:r>
              <a:rPr kumimoji="1" lang="en-US" altLang="zh-CN" sz="2200" i="1" dirty="0">
                <a:latin typeface="Times New Roman" panose="02020603050405020304" pitchFamily="18" charset="0"/>
              </a:rPr>
              <a:t>high</a:t>
            </a:r>
            <a:r>
              <a:rPr kumimoji="1" lang="en-US" altLang="zh-CN" sz="2200" dirty="0">
                <a:latin typeface="Times New Roman" panose="02020603050405020304" pitchFamily="18" charset="0"/>
              </a:rPr>
              <a:t> ) / 2</a:t>
            </a:r>
            <a:r>
              <a:rPr kumimoji="1" lang="en-US" altLang="zh-CN" sz="2200" b="1" dirty="0">
                <a:latin typeface="Times New Roman" panose="02020603050405020304" pitchFamily="18" charset="0"/>
              </a:rPr>
              <a:t>;</a:t>
            </a:r>
            <a:endParaRPr kumimoji="1" lang="en-US" altLang="zh-CN" sz="2200" dirty="0">
              <a:latin typeface="Times New Roman" panose="02020603050405020304" pitchFamily="18" charset="0"/>
            </a:endParaRPr>
          </a:p>
          <a:p>
            <a:r>
              <a:rPr kumimoji="1" lang="en-US" altLang="zh-CN" sz="2200" dirty="0">
                <a:latin typeface="Times New Roman" panose="02020603050405020304" pitchFamily="18" charset="0"/>
              </a:rPr>
              <a:t>        </a:t>
            </a:r>
            <a:r>
              <a:rPr kumimoji="1" lang="en-US" altLang="zh-CN" sz="2200" b="1" dirty="0">
                <a:latin typeface="Times New Roman" panose="02020603050405020304" pitchFamily="18" charset="0"/>
              </a:rPr>
              <a:t>if </a:t>
            </a:r>
            <a:r>
              <a:rPr kumimoji="1" lang="en-US" altLang="zh-CN" sz="2200" dirty="0">
                <a:latin typeface="Times New Roman" panose="02020603050405020304" pitchFamily="18" charset="0"/>
              </a:rPr>
              <a:t>( </a:t>
            </a:r>
            <a:r>
              <a:rPr kumimoji="1" lang="en-US" altLang="zh-CN" sz="2200" i="1" dirty="0">
                <a:latin typeface="Times New Roman" panose="02020603050405020304" pitchFamily="18" charset="0"/>
              </a:rPr>
              <a:t>Element</a:t>
            </a:r>
            <a:r>
              <a:rPr kumimoji="1" lang="en-US" altLang="zh-CN" sz="2200" dirty="0">
                <a:latin typeface="Times New Roman" panose="02020603050405020304" pitchFamily="18" charset="0"/>
              </a:rPr>
              <a:t>[</a:t>
            </a:r>
            <a:r>
              <a:rPr kumimoji="1" lang="en-US" altLang="zh-CN" sz="2200" i="1" dirty="0">
                <a:latin typeface="Times New Roman" panose="02020603050405020304" pitchFamily="18" charset="0"/>
              </a:rPr>
              <a:t>mid</a:t>
            </a:r>
            <a:r>
              <a:rPr kumimoji="1" lang="en-US" altLang="zh-CN" sz="2200" dirty="0">
                <a:latin typeface="Times New Roman" panose="02020603050405020304" pitchFamily="18" charset="0"/>
              </a:rPr>
              <a:t>].</a:t>
            </a:r>
            <a:r>
              <a:rPr kumimoji="1" lang="en-US" altLang="zh-CN" sz="2200" i="1" dirty="0" err="1">
                <a:latin typeface="Times New Roman" panose="02020603050405020304" pitchFamily="18" charset="0"/>
              </a:rPr>
              <a:t>getKey</a:t>
            </a:r>
            <a:r>
              <a:rPr kumimoji="1" lang="en-US" altLang="zh-CN" sz="2200" dirty="0">
                <a:latin typeface="Times New Roman" panose="02020603050405020304" pitchFamily="18" charset="0"/>
              </a:rPr>
              <a:t> ( ) &lt; </a:t>
            </a:r>
            <a:r>
              <a:rPr kumimoji="1" lang="en-US" altLang="zh-CN" sz="2200" i="1" dirty="0">
                <a:latin typeface="Times New Roman" panose="02020603050405020304" pitchFamily="18" charset="0"/>
              </a:rPr>
              <a:t>x </a:t>
            </a:r>
            <a:r>
              <a:rPr kumimoji="1" lang="en-US" altLang="zh-CN" sz="2200" dirty="0">
                <a:latin typeface="Times New Roman" panose="02020603050405020304" pitchFamily="18" charset="0"/>
              </a:rPr>
              <a:t>)</a:t>
            </a:r>
            <a:endParaRPr kumimoji="1" lang="en-US" altLang="zh-CN" sz="2200" dirty="0">
              <a:latin typeface="Times New Roman" panose="02020603050405020304" pitchFamily="18" charset="0"/>
            </a:endParaRPr>
          </a:p>
          <a:p>
            <a:r>
              <a:rPr kumimoji="1" lang="en-US" altLang="zh-CN" sz="2200" dirty="0">
                <a:latin typeface="Times New Roman" panose="02020603050405020304" pitchFamily="18" charset="0"/>
              </a:rPr>
              <a:t>           </a:t>
            </a:r>
            <a:r>
              <a:rPr kumimoji="1" lang="en-US" altLang="zh-CN" sz="2200" i="1" dirty="0">
                <a:latin typeface="Times New Roman" panose="02020603050405020304" pitchFamily="18" charset="0"/>
              </a:rPr>
              <a:t>low</a:t>
            </a:r>
            <a:r>
              <a:rPr kumimoji="1" lang="en-US" altLang="zh-CN" sz="2200" dirty="0">
                <a:latin typeface="Times New Roman" panose="02020603050405020304" pitchFamily="18" charset="0"/>
              </a:rPr>
              <a:t> = </a:t>
            </a:r>
            <a:r>
              <a:rPr kumimoji="1" lang="en-US" altLang="zh-CN" sz="2200" i="1" dirty="0">
                <a:latin typeface="Times New Roman" panose="02020603050405020304" pitchFamily="18" charset="0"/>
              </a:rPr>
              <a:t>mid</a:t>
            </a:r>
            <a:r>
              <a:rPr kumimoji="1" lang="en-US" altLang="zh-CN" sz="2200" dirty="0">
                <a:latin typeface="Times New Roman" panose="02020603050405020304" pitchFamily="18" charset="0"/>
              </a:rPr>
              <a:t> + 1</a:t>
            </a:r>
            <a:r>
              <a:rPr kumimoji="1" lang="en-US" altLang="zh-CN" sz="2200" b="1" dirty="0">
                <a:latin typeface="Times New Roman" panose="02020603050405020304" pitchFamily="18" charset="0"/>
              </a:rPr>
              <a:t>;</a:t>
            </a:r>
            <a:endParaRPr kumimoji="1" lang="en-US" altLang="zh-CN" sz="2200" b="1" dirty="0">
              <a:latin typeface="Times New Roman" panose="02020603050405020304" pitchFamily="18" charset="0"/>
            </a:endParaRPr>
          </a:p>
          <a:p>
            <a:r>
              <a:rPr kumimoji="1" lang="en-US" altLang="zh-CN" sz="2200" b="1" dirty="0">
                <a:latin typeface="Times New Roman" panose="02020603050405020304" pitchFamily="18" charset="0"/>
              </a:rPr>
              <a:t>        else</a:t>
            </a:r>
            <a:r>
              <a:rPr kumimoji="1" lang="en-US" altLang="zh-CN" sz="2200" dirty="0">
                <a:latin typeface="Times New Roman" panose="02020603050405020304" pitchFamily="18" charset="0"/>
              </a:rPr>
              <a:t> </a:t>
            </a:r>
            <a:r>
              <a:rPr kumimoji="1" lang="en-US" altLang="zh-CN" sz="2200" b="1" dirty="0">
                <a:latin typeface="Times New Roman" panose="02020603050405020304" pitchFamily="18" charset="0"/>
              </a:rPr>
              <a:t>if</a:t>
            </a:r>
            <a:r>
              <a:rPr kumimoji="1" lang="en-US" altLang="zh-CN" sz="2200" dirty="0">
                <a:latin typeface="Times New Roman" panose="02020603050405020304" pitchFamily="18" charset="0"/>
              </a:rPr>
              <a:t> ( </a:t>
            </a:r>
            <a:r>
              <a:rPr kumimoji="1" lang="en-US" altLang="zh-CN" sz="2200" i="1" dirty="0">
                <a:latin typeface="Times New Roman" panose="02020603050405020304" pitchFamily="18" charset="0"/>
              </a:rPr>
              <a:t>Element</a:t>
            </a:r>
            <a:r>
              <a:rPr kumimoji="1" lang="en-US" altLang="zh-CN" sz="2200" dirty="0">
                <a:latin typeface="Times New Roman" panose="02020603050405020304" pitchFamily="18" charset="0"/>
              </a:rPr>
              <a:t>[</a:t>
            </a:r>
            <a:r>
              <a:rPr kumimoji="1" lang="en-US" altLang="zh-CN" sz="2200" i="1" dirty="0">
                <a:latin typeface="Times New Roman" panose="02020603050405020304" pitchFamily="18" charset="0"/>
              </a:rPr>
              <a:t>mid</a:t>
            </a:r>
            <a:r>
              <a:rPr kumimoji="1" lang="en-US" altLang="zh-CN" sz="2200" dirty="0">
                <a:latin typeface="Times New Roman" panose="02020603050405020304" pitchFamily="18" charset="0"/>
              </a:rPr>
              <a:t>].</a:t>
            </a:r>
            <a:r>
              <a:rPr kumimoji="1" lang="en-US" altLang="zh-CN" sz="2200" i="1" dirty="0" err="1">
                <a:latin typeface="Times New Roman" panose="02020603050405020304" pitchFamily="18" charset="0"/>
              </a:rPr>
              <a:t>getKey</a:t>
            </a:r>
            <a:r>
              <a:rPr kumimoji="1" lang="en-US" altLang="zh-CN" sz="2200" dirty="0">
                <a:latin typeface="Times New Roman" panose="02020603050405020304" pitchFamily="18" charset="0"/>
              </a:rPr>
              <a:t> ( ) </a:t>
            </a:r>
            <a:r>
              <a:rPr kumimoji="1" lang="en-US" altLang="zh-CN" sz="2200" i="1" dirty="0">
                <a:latin typeface="Times New Roman" panose="02020603050405020304" pitchFamily="18" charset="0"/>
              </a:rPr>
              <a:t>&gt; x </a:t>
            </a:r>
            <a:r>
              <a:rPr kumimoji="1" lang="en-US" altLang="zh-CN" sz="2200" dirty="0">
                <a:latin typeface="Times New Roman" panose="02020603050405020304" pitchFamily="18" charset="0"/>
              </a:rPr>
              <a:t>)</a:t>
            </a:r>
            <a:endParaRPr kumimoji="1" lang="en-US" altLang="zh-CN" sz="2200" dirty="0">
              <a:latin typeface="Times New Roman" panose="02020603050405020304" pitchFamily="18" charset="0"/>
            </a:endParaRPr>
          </a:p>
          <a:p>
            <a:r>
              <a:rPr kumimoji="1" lang="en-US" altLang="zh-CN" sz="2200" dirty="0">
                <a:latin typeface="Times New Roman" panose="02020603050405020304" pitchFamily="18" charset="0"/>
              </a:rPr>
              <a:t>            </a:t>
            </a:r>
            <a:r>
              <a:rPr kumimoji="1" lang="en-US" altLang="zh-CN" sz="2200" i="1" dirty="0">
                <a:latin typeface="Times New Roman" panose="02020603050405020304" pitchFamily="18" charset="0"/>
              </a:rPr>
              <a:t>high</a:t>
            </a:r>
            <a:r>
              <a:rPr kumimoji="1" lang="en-US" altLang="zh-CN" sz="2200" dirty="0">
                <a:latin typeface="Times New Roman" panose="02020603050405020304" pitchFamily="18" charset="0"/>
              </a:rPr>
              <a:t> = </a:t>
            </a:r>
            <a:r>
              <a:rPr kumimoji="1" lang="en-US" altLang="zh-CN" sz="2200" i="1" dirty="0">
                <a:latin typeface="Times New Roman" panose="02020603050405020304" pitchFamily="18" charset="0"/>
              </a:rPr>
              <a:t>mid </a:t>
            </a:r>
            <a:r>
              <a:rPr kumimoji="1" lang="en-US" altLang="zh-CN" sz="2200" dirty="0">
                <a:latin typeface="楷体_GB2312" pitchFamily="49" charset="-122"/>
                <a:ea typeface="楷体_GB2312" pitchFamily="49" charset="-122"/>
              </a:rPr>
              <a:t>-</a:t>
            </a:r>
            <a:r>
              <a:rPr kumimoji="1" lang="en-US" altLang="zh-CN" sz="2200" dirty="0">
                <a:latin typeface="Times New Roman" panose="02020603050405020304" pitchFamily="18" charset="0"/>
              </a:rPr>
              <a:t> 1</a:t>
            </a:r>
            <a:r>
              <a:rPr kumimoji="1" lang="en-US" altLang="zh-CN" sz="2200" b="1" dirty="0">
                <a:latin typeface="Times New Roman" panose="02020603050405020304" pitchFamily="18" charset="0"/>
              </a:rPr>
              <a:t>;</a:t>
            </a:r>
            <a:endParaRPr kumimoji="1" lang="en-US" altLang="zh-CN" sz="2200" b="1" dirty="0">
              <a:latin typeface="Times New Roman" panose="02020603050405020304" pitchFamily="18" charset="0"/>
            </a:endParaRPr>
          </a:p>
          <a:p>
            <a:r>
              <a:rPr kumimoji="1" lang="en-US" altLang="zh-CN" sz="2200" dirty="0">
                <a:latin typeface="Times New Roman" panose="02020603050405020304" pitchFamily="18" charset="0"/>
              </a:rPr>
              <a:t>        </a:t>
            </a:r>
            <a:r>
              <a:rPr kumimoji="1" lang="en-US" altLang="zh-CN" sz="2200" b="1" dirty="0">
                <a:latin typeface="Times New Roman" panose="02020603050405020304" pitchFamily="18" charset="0"/>
              </a:rPr>
              <a:t>else</a:t>
            </a:r>
            <a:endParaRPr kumimoji="1" lang="en-US" altLang="zh-CN" sz="2200" b="1" dirty="0">
              <a:latin typeface="Times New Roman" panose="02020603050405020304" pitchFamily="18" charset="0"/>
            </a:endParaRPr>
          </a:p>
          <a:p>
            <a:r>
              <a:rPr kumimoji="1" lang="en-US" altLang="zh-CN" sz="2200" b="1" dirty="0">
                <a:latin typeface="Times New Roman" panose="02020603050405020304" pitchFamily="18" charset="0"/>
              </a:rPr>
              <a:t>            return </a:t>
            </a:r>
            <a:r>
              <a:rPr kumimoji="1" lang="en-US" altLang="zh-CN" sz="2200" i="1" dirty="0">
                <a:latin typeface="Times New Roman" panose="02020603050405020304" pitchFamily="18" charset="0"/>
              </a:rPr>
              <a:t>mid</a:t>
            </a:r>
            <a:r>
              <a:rPr kumimoji="1" lang="en-US" altLang="zh-CN" sz="2200" b="1" dirty="0">
                <a:latin typeface="Times New Roman" panose="02020603050405020304" pitchFamily="18" charset="0"/>
              </a:rPr>
              <a:t>;</a:t>
            </a:r>
            <a:endParaRPr kumimoji="1" lang="en-US" altLang="zh-CN" sz="2200" b="1" dirty="0">
              <a:latin typeface="Times New Roman" panose="02020603050405020304" pitchFamily="18" charset="0"/>
            </a:endParaRPr>
          </a:p>
          <a:p>
            <a:r>
              <a:rPr kumimoji="1" lang="en-US" altLang="zh-CN" sz="2200" b="1" dirty="0">
                <a:latin typeface="Times New Roman" panose="02020603050405020304" pitchFamily="18" charset="0"/>
              </a:rPr>
              <a:t> </a:t>
            </a:r>
            <a:r>
              <a:rPr kumimoji="1" lang="en-US" altLang="zh-CN" sz="2200" dirty="0">
                <a:latin typeface="Times New Roman" panose="02020603050405020304" pitchFamily="18" charset="0"/>
              </a:rPr>
              <a:t> </a:t>
            </a:r>
            <a:r>
              <a:rPr kumimoji="1" lang="en-US" altLang="zh-CN" sz="2200" dirty="0">
                <a:solidFill>
                  <a:srgbClr val="FF0000"/>
                </a:solidFill>
                <a:latin typeface="Times New Roman" panose="02020603050405020304" pitchFamily="18" charset="0"/>
              </a:rPr>
              <a:t>  </a:t>
            </a:r>
            <a:r>
              <a:rPr kumimoji="1" lang="en-US" altLang="zh-CN" sz="2200" b="1" dirty="0">
                <a:solidFill>
                  <a:srgbClr val="FF0000"/>
                </a:solidFill>
                <a:latin typeface="Times New Roman" panose="02020603050405020304" pitchFamily="18" charset="0"/>
              </a:rPr>
              <a:t>}</a:t>
            </a:r>
            <a:endParaRPr kumimoji="1" lang="en-US" altLang="zh-CN" sz="2200" dirty="0">
              <a:solidFill>
                <a:srgbClr val="FFFF00"/>
              </a:solidFill>
              <a:latin typeface="Times New Roman" panose="02020603050405020304" pitchFamily="18" charset="0"/>
            </a:endParaRPr>
          </a:p>
          <a:p>
            <a:r>
              <a:rPr kumimoji="1" lang="en-US" altLang="zh-CN" sz="2200" dirty="0">
                <a:latin typeface="Times New Roman" panose="02020603050405020304" pitchFamily="18" charset="0"/>
              </a:rPr>
              <a:t>    </a:t>
            </a:r>
            <a:r>
              <a:rPr kumimoji="1" lang="en-US" altLang="zh-CN" sz="2200" b="1" dirty="0">
                <a:latin typeface="Times New Roman" panose="02020603050405020304" pitchFamily="18" charset="0"/>
              </a:rPr>
              <a:t>return</a:t>
            </a:r>
            <a:r>
              <a:rPr kumimoji="1" lang="en-US" altLang="zh-CN" sz="2200" dirty="0">
                <a:latin typeface="Times New Roman" panose="02020603050405020304" pitchFamily="18" charset="0"/>
              </a:rPr>
              <a:t> </a:t>
            </a:r>
            <a:r>
              <a:rPr kumimoji="1" lang="en-US" altLang="zh-CN" sz="2200" dirty="0">
                <a:latin typeface="仿宋_GB2312" panose="02010609030101010101" pitchFamily="49" charset="-122"/>
                <a:ea typeface="仿宋_GB2312" panose="02010609030101010101" pitchFamily="49" charset="-122"/>
              </a:rPr>
              <a:t>-</a:t>
            </a:r>
            <a:r>
              <a:rPr kumimoji="1" lang="en-US" altLang="zh-CN" sz="2200" dirty="0">
                <a:latin typeface="Times New Roman" panose="02020603050405020304" pitchFamily="18" charset="0"/>
              </a:rPr>
              <a:t>1</a:t>
            </a:r>
            <a:r>
              <a:rPr kumimoji="1" lang="en-US" altLang="zh-CN" sz="2200" b="1" dirty="0">
                <a:latin typeface="Times New Roman" panose="02020603050405020304" pitchFamily="18" charset="0"/>
              </a:rPr>
              <a:t>;</a:t>
            </a:r>
            <a:endParaRPr kumimoji="1" lang="en-US" altLang="zh-CN" sz="2200" b="1" dirty="0">
              <a:latin typeface="Times New Roman" panose="02020603050405020304" pitchFamily="18" charset="0"/>
            </a:endParaRPr>
          </a:p>
          <a:p>
            <a:r>
              <a:rPr kumimoji="1" lang="en-US" altLang="zh-CN" sz="2200" b="1" dirty="0">
                <a:latin typeface="Times New Roman" panose="02020603050405020304" pitchFamily="18" charset="0"/>
              </a:rPr>
              <a:t>}</a:t>
            </a:r>
            <a:endParaRPr kumimoji="1" lang="en-US" altLang="zh-CN" sz="2200" b="1" dirty="0">
              <a:latin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4" name="Rectangle 6"/>
          <p:cNvSpPr>
            <a:spLocks noGrp="1" noChangeArrowheads="1"/>
          </p:cNvSpPr>
          <p:nvPr>
            <p:ph type="title"/>
          </p:nvPr>
        </p:nvSpPr>
        <p:spPr>
          <a:xfrm>
            <a:off x="1981200" y="274638"/>
            <a:ext cx="8229600" cy="1143000"/>
          </a:xfrm>
          <a:noFill/>
        </p:spPr>
        <p:txBody>
          <a:bodyPr anchorCtr="0"/>
          <a:lstStyle/>
          <a:p>
            <a:r>
              <a:rPr lang="en-US" altLang="zh-CN">
                <a:solidFill>
                  <a:schemeClr val="accent1"/>
                </a:solidFill>
                <a:effectLst>
                  <a:outerShdw blurRad="38100" dist="25400" dir="5400000" algn="ctr" rotWithShape="0">
                    <a:srgbClr val="6E747A">
                      <a:alpha val="43000"/>
                    </a:srgbClr>
                  </a:outerShdw>
                </a:effectLst>
              </a:rPr>
              <a:t>Recursive algorithm</a:t>
            </a:r>
            <a:endParaRPr lang="en-US" altLang="zh-CN">
              <a:solidFill>
                <a:schemeClr val="accent1"/>
              </a:solidFill>
              <a:effectLst>
                <a:outerShdw blurRad="38100" dist="25400" dir="5400000" algn="ctr" rotWithShape="0">
                  <a:srgbClr val="6E747A">
                    <a:alpha val="43000"/>
                  </a:srgbClr>
                </a:outerShdw>
              </a:effectLst>
            </a:endParaRPr>
          </a:p>
        </p:txBody>
      </p:sp>
      <p:sp>
        <p:nvSpPr>
          <p:cNvPr id="278535" name="Text Box 7"/>
          <p:cNvSpPr txBox="1">
            <a:spLocks noChangeArrowheads="1"/>
          </p:cNvSpPr>
          <p:nvPr/>
        </p:nvSpPr>
        <p:spPr bwMode="auto">
          <a:xfrm>
            <a:off x="941070" y="1294130"/>
            <a:ext cx="9474835" cy="453771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nSpc>
                <a:spcPct val="110000"/>
              </a:lnSpc>
            </a:pPr>
            <a:r>
              <a:rPr kumimoji="1" lang="en-US" altLang="zh-CN" sz="2200" b="1" dirty="0">
                <a:latin typeface="Times New Roman" panose="02020603050405020304" pitchFamily="18" charset="0"/>
              </a:rPr>
              <a:t>template &lt;class Type&gt; </a:t>
            </a:r>
            <a:r>
              <a:rPr kumimoji="1" lang="en-US" altLang="zh-CN" sz="2200" b="1" dirty="0" err="1">
                <a:latin typeface="Times New Roman" panose="02020603050405020304" pitchFamily="18" charset="0"/>
              </a:rPr>
              <a:t>int</a:t>
            </a:r>
            <a:r>
              <a:rPr kumimoji="1" lang="en-US" altLang="zh-CN" sz="2200" dirty="0">
                <a:latin typeface="Times New Roman" panose="02020603050405020304" pitchFamily="18" charset="0"/>
              </a:rPr>
              <a:t> </a:t>
            </a:r>
            <a:r>
              <a:rPr kumimoji="1" lang="en-US" altLang="zh-CN" sz="2200" i="1" dirty="0" err="1">
                <a:latin typeface="Times New Roman" panose="02020603050405020304" pitchFamily="18" charset="0"/>
              </a:rPr>
              <a:t>sortedList</a:t>
            </a:r>
            <a:r>
              <a:rPr kumimoji="1" lang="en-US" altLang="zh-CN" sz="2200" b="1" dirty="0">
                <a:latin typeface="Times New Roman" panose="02020603050405020304" pitchFamily="18" charset="0"/>
              </a:rPr>
              <a:t>&lt;Type&gt; ::</a:t>
            </a:r>
            <a:endParaRPr kumimoji="1" lang="en-US" altLang="zh-CN" sz="2200" b="1" dirty="0">
              <a:latin typeface="Times New Roman" panose="02020603050405020304" pitchFamily="18" charset="0"/>
            </a:endParaRPr>
          </a:p>
          <a:p>
            <a:pPr>
              <a:lnSpc>
                <a:spcPct val="110000"/>
              </a:lnSpc>
            </a:pPr>
            <a:r>
              <a:rPr kumimoji="1" lang="en-US" altLang="zh-CN" sz="2200" i="1" dirty="0" err="1">
                <a:latin typeface="Times New Roman" panose="02020603050405020304" pitchFamily="18" charset="0"/>
              </a:rPr>
              <a:t>DichotomySearch</a:t>
            </a:r>
            <a:r>
              <a:rPr kumimoji="1" lang="en-US" altLang="zh-CN" sz="2200" dirty="0">
                <a:latin typeface="Times New Roman" panose="02020603050405020304" pitchFamily="18" charset="0"/>
              </a:rPr>
              <a:t> ( </a:t>
            </a:r>
            <a:r>
              <a:rPr kumimoji="1" lang="en-US" altLang="zh-CN" sz="2200" b="1" dirty="0" err="1">
                <a:latin typeface="Times New Roman" panose="02020603050405020304" pitchFamily="18" charset="0"/>
              </a:rPr>
              <a:t>const</a:t>
            </a:r>
            <a:r>
              <a:rPr kumimoji="1" lang="en-US" altLang="zh-CN" sz="2200" b="1" dirty="0">
                <a:latin typeface="Times New Roman" panose="02020603050405020304" pitchFamily="18" charset="0"/>
              </a:rPr>
              <a:t> Type &amp;</a:t>
            </a:r>
            <a:r>
              <a:rPr kumimoji="1" lang="en-US" altLang="zh-CN" sz="2200" dirty="0">
                <a:latin typeface="Times New Roman" panose="02020603050405020304" pitchFamily="18" charset="0"/>
              </a:rPr>
              <a:t> </a:t>
            </a:r>
            <a:r>
              <a:rPr kumimoji="1" lang="en-US" altLang="zh-CN" sz="2200" i="1" dirty="0">
                <a:latin typeface="Times New Roman" panose="02020603050405020304" pitchFamily="18" charset="0"/>
              </a:rPr>
              <a:t>x</a:t>
            </a:r>
            <a:r>
              <a:rPr kumimoji="1" lang="en-US" altLang="zh-CN" sz="2200" dirty="0">
                <a:latin typeface="Times New Roman" panose="02020603050405020304" pitchFamily="18" charset="0"/>
              </a:rPr>
              <a:t>, </a:t>
            </a:r>
            <a:r>
              <a:rPr kumimoji="1" lang="en-US" altLang="zh-CN" sz="2200" b="1" dirty="0" err="1">
                <a:latin typeface="Times New Roman" panose="02020603050405020304" pitchFamily="18" charset="0"/>
              </a:rPr>
              <a:t>const</a:t>
            </a:r>
            <a:r>
              <a:rPr kumimoji="1" lang="en-US" altLang="zh-CN" sz="2200" dirty="0">
                <a:latin typeface="Times New Roman" panose="02020603050405020304" pitchFamily="18" charset="0"/>
              </a:rPr>
              <a:t> </a:t>
            </a:r>
            <a:r>
              <a:rPr kumimoji="1" lang="en-US" altLang="zh-CN" sz="2200" b="1" dirty="0" err="1">
                <a:latin typeface="Times New Roman" panose="02020603050405020304" pitchFamily="18" charset="0"/>
              </a:rPr>
              <a:t>int</a:t>
            </a:r>
            <a:r>
              <a:rPr kumimoji="1" lang="en-US" altLang="zh-CN" sz="2200" b="1" dirty="0">
                <a:latin typeface="Times New Roman" panose="02020603050405020304" pitchFamily="18" charset="0"/>
              </a:rPr>
              <a:t> </a:t>
            </a:r>
            <a:r>
              <a:rPr kumimoji="1" lang="en-US" altLang="zh-CN" sz="2200" i="1" dirty="0">
                <a:latin typeface="Times New Roman" panose="02020603050405020304" pitchFamily="18" charset="0"/>
              </a:rPr>
              <a:t>low</a:t>
            </a:r>
            <a:r>
              <a:rPr kumimoji="1" lang="en-US" altLang="zh-CN" sz="2200" dirty="0">
                <a:latin typeface="Times New Roman" panose="02020603050405020304" pitchFamily="18" charset="0"/>
              </a:rPr>
              <a:t>, </a:t>
            </a:r>
            <a:r>
              <a:rPr kumimoji="1" lang="en-US" altLang="zh-CN" sz="2200" b="1" dirty="0" err="1">
                <a:latin typeface="Times New Roman" panose="02020603050405020304" pitchFamily="18" charset="0"/>
              </a:rPr>
              <a:t>const</a:t>
            </a:r>
            <a:r>
              <a:rPr kumimoji="1" lang="en-US" altLang="zh-CN" sz="2200" dirty="0">
                <a:latin typeface="Times New Roman" panose="02020603050405020304" pitchFamily="18" charset="0"/>
              </a:rPr>
              <a:t> </a:t>
            </a:r>
            <a:r>
              <a:rPr kumimoji="1" lang="en-US" altLang="zh-CN" sz="2200" b="1" dirty="0" err="1">
                <a:latin typeface="Times New Roman" panose="02020603050405020304" pitchFamily="18" charset="0"/>
              </a:rPr>
              <a:t>int</a:t>
            </a:r>
            <a:r>
              <a:rPr kumimoji="1" lang="en-US" altLang="zh-CN" sz="2200" b="1" dirty="0">
                <a:latin typeface="Times New Roman" panose="02020603050405020304" pitchFamily="18" charset="0"/>
              </a:rPr>
              <a:t> </a:t>
            </a:r>
            <a:r>
              <a:rPr kumimoji="1" lang="en-US" altLang="zh-CN" sz="2200" i="1" dirty="0">
                <a:latin typeface="Times New Roman" panose="02020603050405020304" pitchFamily="18" charset="0"/>
              </a:rPr>
              <a:t>high </a:t>
            </a:r>
            <a:r>
              <a:rPr kumimoji="1" lang="en-US" altLang="zh-CN" sz="2200" dirty="0">
                <a:latin typeface="Times New Roman" panose="02020603050405020304" pitchFamily="18" charset="0"/>
              </a:rPr>
              <a:t>) </a:t>
            </a:r>
            <a:r>
              <a:rPr kumimoji="1" lang="en-US" altLang="zh-CN" sz="2200" b="1" dirty="0" err="1">
                <a:latin typeface="Times New Roman" panose="02020603050405020304" pitchFamily="18" charset="0"/>
              </a:rPr>
              <a:t>const</a:t>
            </a:r>
            <a:r>
              <a:rPr kumimoji="1" lang="en-US" altLang="zh-CN" sz="2200" b="1" dirty="0">
                <a:latin typeface="Times New Roman" panose="02020603050405020304" pitchFamily="18" charset="0"/>
              </a:rPr>
              <a:t> {</a:t>
            </a:r>
            <a:endParaRPr kumimoji="1" lang="en-US" altLang="zh-CN" sz="2200" b="1" dirty="0">
              <a:latin typeface="Times New Roman" panose="02020603050405020304" pitchFamily="18" charset="0"/>
            </a:endParaRPr>
          </a:p>
          <a:p>
            <a:pPr>
              <a:lnSpc>
                <a:spcPct val="110000"/>
              </a:lnSpc>
            </a:pPr>
            <a:r>
              <a:rPr kumimoji="1" lang="en-US" altLang="zh-CN" sz="2200" dirty="0">
                <a:latin typeface="Times New Roman" panose="02020603050405020304" pitchFamily="18" charset="0"/>
              </a:rPr>
              <a:t>      </a:t>
            </a:r>
            <a:r>
              <a:rPr kumimoji="1" lang="en-US" altLang="zh-CN" sz="2200" b="1" dirty="0" err="1">
                <a:latin typeface="Times New Roman" panose="02020603050405020304" pitchFamily="18" charset="0"/>
              </a:rPr>
              <a:t>int</a:t>
            </a:r>
            <a:r>
              <a:rPr kumimoji="1" lang="en-US" altLang="zh-CN" sz="2200" b="1" dirty="0">
                <a:latin typeface="Times New Roman" panose="02020603050405020304" pitchFamily="18" charset="0"/>
              </a:rPr>
              <a:t> </a:t>
            </a:r>
            <a:r>
              <a:rPr kumimoji="1" lang="en-US" altLang="zh-CN" sz="2200" i="1" dirty="0">
                <a:latin typeface="Times New Roman" panose="02020603050405020304" pitchFamily="18" charset="0"/>
              </a:rPr>
              <a:t>mid</a:t>
            </a:r>
            <a:r>
              <a:rPr kumimoji="1" lang="en-US" altLang="zh-CN" sz="2200" dirty="0">
                <a:latin typeface="Times New Roman" panose="02020603050405020304" pitchFamily="18" charset="0"/>
              </a:rPr>
              <a:t> = </a:t>
            </a:r>
            <a:r>
              <a:rPr kumimoji="1" lang="en-US" altLang="zh-CN" sz="2200" dirty="0">
                <a:latin typeface="隶书" panose="02010509060101010101" pitchFamily="49" charset="-122"/>
                <a:ea typeface="隶书" panose="02010509060101010101" pitchFamily="49" charset="-122"/>
              </a:rPr>
              <a:t>-</a:t>
            </a:r>
            <a:r>
              <a:rPr kumimoji="1" lang="en-US" altLang="zh-CN" sz="2200" dirty="0">
                <a:latin typeface="Times New Roman" panose="02020603050405020304" pitchFamily="18" charset="0"/>
              </a:rPr>
              <a:t>1</a:t>
            </a:r>
            <a:r>
              <a:rPr kumimoji="1" lang="en-US" altLang="zh-CN" sz="2200" b="1" dirty="0">
                <a:latin typeface="Times New Roman" panose="02020603050405020304" pitchFamily="18" charset="0"/>
              </a:rPr>
              <a:t>;</a:t>
            </a:r>
            <a:endParaRPr kumimoji="1" lang="en-US" altLang="zh-CN" sz="2200" b="1" dirty="0">
              <a:latin typeface="Times New Roman" panose="02020603050405020304" pitchFamily="18" charset="0"/>
            </a:endParaRPr>
          </a:p>
          <a:p>
            <a:pPr>
              <a:lnSpc>
                <a:spcPct val="110000"/>
              </a:lnSpc>
            </a:pPr>
            <a:r>
              <a:rPr kumimoji="1" lang="en-US" altLang="zh-CN" sz="2200" b="1" dirty="0">
                <a:latin typeface="Times New Roman" panose="02020603050405020304" pitchFamily="18" charset="0"/>
              </a:rPr>
              <a:t>      if </a:t>
            </a:r>
            <a:r>
              <a:rPr kumimoji="1" lang="en-US" altLang="zh-CN" sz="2200" dirty="0">
                <a:latin typeface="Times New Roman" panose="02020603050405020304" pitchFamily="18" charset="0"/>
              </a:rPr>
              <a:t>(</a:t>
            </a:r>
            <a:r>
              <a:rPr kumimoji="1" lang="en-US" altLang="zh-CN" sz="2200" i="1" dirty="0">
                <a:latin typeface="Times New Roman" panose="02020603050405020304" pitchFamily="18" charset="0"/>
              </a:rPr>
              <a:t> low</a:t>
            </a:r>
            <a:r>
              <a:rPr kumimoji="1" lang="en-US" altLang="zh-CN" sz="2200" dirty="0">
                <a:latin typeface="Times New Roman" panose="02020603050405020304" pitchFamily="18" charset="0"/>
              </a:rPr>
              <a:t> &lt;= </a:t>
            </a:r>
            <a:r>
              <a:rPr kumimoji="1" lang="en-US" altLang="zh-CN" sz="2200" i="1" dirty="0">
                <a:latin typeface="Times New Roman" panose="02020603050405020304" pitchFamily="18" charset="0"/>
              </a:rPr>
              <a:t>high</a:t>
            </a:r>
            <a:r>
              <a:rPr kumimoji="1" lang="en-US" altLang="zh-CN" sz="2200" dirty="0">
                <a:latin typeface="Times New Roman" panose="02020603050405020304" pitchFamily="18" charset="0"/>
              </a:rPr>
              <a:t> ) </a:t>
            </a:r>
            <a:r>
              <a:rPr kumimoji="1" lang="en-US" altLang="zh-CN" sz="2200" b="1" dirty="0">
                <a:latin typeface="Times New Roman" panose="02020603050405020304" pitchFamily="18" charset="0"/>
              </a:rPr>
              <a:t>{</a:t>
            </a:r>
            <a:endParaRPr kumimoji="1" lang="en-US" altLang="zh-CN" sz="2200" b="1" dirty="0">
              <a:latin typeface="Times New Roman" panose="02020603050405020304" pitchFamily="18" charset="0"/>
            </a:endParaRPr>
          </a:p>
          <a:p>
            <a:pPr>
              <a:lnSpc>
                <a:spcPct val="110000"/>
              </a:lnSpc>
            </a:pPr>
            <a:r>
              <a:rPr kumimoji="1" lang="en-US" altLang="zh-CN" sz="2200" b="1" dirty="0">
                <a:latin typeface="Times New Roman" panose="02020603050405020304" pitchFamily="18" charset="0"/>
              </a:rPr>
              <a:t>      </a:t>
            </a:r>
            <a:r>
              <a:rPr kumimoji="1" lang="en-US" altLang="zh-CN" sz="2200" i="1" dirty="0">
                <a:latin typeface="Times New Roman" panose="02020603050405020304" pitchFamily="18" charset="0"/>
              </a:rPr>
              <a:t>mid</a:t>
            </a:r>
            <a:r>
              <a:rPr kumimoji="1" lang="en-US" altLang="zh-CN" sz="2200" dirty="0">
                <a:latin typeface="Times New Roman" panose="02020603050405020304" pitchFamily="18" charset="0"/>
              </a:rPr>
              <a:t> = (</a:t>
            </a:r>
            <a:r>
              <a:rPr kumimoji="1" lang="en-US" altLang="zh-CN" sz="2200" i="1" dirty="0">
                <a:latin typeface="Times New Roman" panose="02020603050405020304" pitchFamily="18" charset="0"/>
              </a:rPr>
              <a:t> low</a:t>
            </a:r>
            <a:r>
              <a:rPr kumimoji="1" lang="en-US" altLang="zh-CN" sz="2200" dirty="0">
                <a:latin typeface="Times New Roman" panose="02020603050405020304" pitchFamily="18" charset="0"/>
              </a:rPr>
              <a:t> + </a:t>
            </a:r>
            <a:r>
              <a:rPr kumimoji="1" lang="en-US" altLang="zh-CN" sz="2200" i="1" dirty="0">
                <a:latin typeface="Times New Roman" panose="02020603050405020304" pitchFamily="18" charset="0"/>
              </a:rPr>
              <a:t>high</a:t>
            </a:r>
            <a:r>
              <a:rPr kumimoji="1" lang="en-US" altLang="zh-CN" sz="2200" dirty="0">
                <a:latin typeface="Times New Roman" panose="02020603050405020304" pitchFamily="18" charset="0"/>
              </a:rPr>
              <a:t> ) / 2</a:t>
            </a:r>
            <a:r>
              <a:rPr kumimoji="1" lang="en-US" altLang="zh-CN" sz="2200" b="1" dirty="0">
                <a:latin typeface="Times New Roman" panose="02020603050405020304" pitchFamily="18" charset="0"/>
              </a:rPr>
              <a:t>;</a:t>
            </a:r>
            <a:endParaRPr kumimoji="1" lang="en-US" altLang="zh-CN" sz="2200" dirty="0">
              <a:latin typeface="Times New Roman" panose="02020603050405020304" pitchFamily="18" charset="0"/>
            </a:endParaRPr>
          </a:p>
          <a:p>
            <a:pPr>
              <a:lnSpc>
                <a:spcPct val="110000"/>
              </a:lnSpc>
            </a:pPr>
            <a:r>
              <a:rPr kumimoji="1" lang="en-US" altLang="zh-CN" sz="2200" dirty="0">
                <a:latin typeface="Times New Roman" panose="02020603050405020304" pitchFamily="18" charset="0"/>
              </a:rPr>
              <a:t>      </a:t>
            </a:r>
            <a:r>
              <a:rPr kumimoji="1" lang="en-US" altLang="zh-CN" sz="2200" b="1" dirty="0">
                <a:latin typeface="Times New Roman" panose="02020603050405020304" pitchFamily="18" charset="0"/>
              </a:rPr>
              <a:t>if</a:t>
            </a:r>
            <a:r>
              <a:rPr kumimoji="1" lang="en-US" altLang="zh-CN" sz="2200" dirty="0">
                <a:latin typeface="Times New Roman" panose="02020603050405020304" pitchFamily="18" charset="0"/>
              </a:rPr>
              <a:t> ( </a:t>
            </a:r>
            <a:r>
              <a:rPr kumimoji="1" lang="en-US" altLang="zh-CN" sz="2200" i="1" dirty="0">
                <a:latin typeface="Times New Roman" panose="02020603050405020304" pitchFamily="18" charset="0"/>
              </a:rPr>
              <a:t>Element</a:t>
            </a:r>
            <a:r>
              <a:rPr kumimoji="1" lang="en-US" altLang="zh-CN" sz="2200" dirty="0">
                <a:latin typeface="Times New Roman" panose="02020603050405020304" pitchFamily="18" charset="0"/>
              </a:rPr>
              <a:t>[</a:t>
            </a:r>
            <a:r>
              <a:rPr kumimoji="1" lang="en-US" altLang="zh-CN" sz="2200" i="1" dirty="0">
                <a:latin typeface="Times New Roman" panose="02020603050405020304" pitchFamily="18" charset="0"/>
              </a:rPr>
              <a:t>mid</a:t>
            </a:r>
            <a:r>
              <a:rPr kumimoji="1" lang="en-US" altLang="zh-CN" sz="2200" dirty="0">
                <a:latin typeface="Times New Roman" panose="02020603050405020304" pitchFamily="18" charset="0"/>
              </a:rPr>
              <a:t>].</a:t>
            </a:r>
            <a:r>
              <a:rPr kumimoji="1" lang="en-US" altLang="zh-CN" sz="2200" i="1" dirty="0" err="1">
                <a:latin typeface="Times New Roman" panose="02020603050405020304" pitchFamily="18" charset="0"/>
              </a:rPr>
              <a:t>getKey</a:t>
            </a:r>
            <a:r>
              <a:rPr kumimoji="1" lang="en-US" altLang="zh-CN" sz="2200" dirty="0">
                <a:latin typeface="Times New Roman" panose="02020603050405020304" pitchFamily="18" charset="0"/>
              </a:rPr>
              <a:t>( ) &lt;</a:t>
            </a:r>
            <a:r>
              <a:rPr kumimoji="1" lang="en-US" altLang="zh-CN" sz="2200" i="1" dirty="0">
                <a:latin typeface="Times New Roman" panose="02020603050405020304" pitchFamily="18" charset="0"/>
              </a:rPr>
              <a:t> x</a:t>
            </a:r>
            <a:r>
              <a:rPr kumimoji="1" lang="en-US" altLang="zh-CN" sz="2200" dirty="0">
                <a:latin typeface="Times New Roman" panose="02020603050405020304" pitchFamily="18" charset="0"/>
              </a:rPr>
              <a:t> )</a:t>
            </a:r>
            <a:endParaRPr kumimoji="1" lang="en-US" altLang="zh-CN" sz="2200" dirty="0">
              <a:latin typeface="Times New Roman" panose="02020603050405020304" pitchFamily="18" charset="0"/>
            </a:endParaRPr>
          </a:p>
          <a:p>
            <a:pPr>
              <a:lnSpc>
                <a:spcPct val="110000"/>
              </a:lnSpc>
            </a:pPr>
            <a:r>
              <a:rPr kumimoji="1" lang="en-US" altLang="zh-CN" sz="2200" dirty="0">
                <a:solidFill>
                  <a:srgbClr val="FFFF00"/>
                </a:solidFill>
                <a:latin typeface="Times New Roman" panose="02020603050405020304" pitchFamily="18" charset="0"/>
              </a:rPr>
              <a:t>            </a:t>
            </a:r>
            <a:r>
              <a:rPr kumimoji="1" lang="en-US" altLang="zh-CN" sz="2200" i="1" dirty="0">
                <a:solidFill>
                  <a:srgbClr val="FF0000"/>
                </a:solidFill>
                <a:latin typeface="Times New Roman" panose="02020603050405020304" pitchFamily="18" charset="0"/>
              </a:rPr>
              <a:t>mid</a:t>
            </a:r>
            <a:r>
              <a:rPr kumimoji="1" lang="en-US" altLang="zh-CN" sz="2200" dirty="0">
                <a:solidFill>
                  <a:srgbClr val="FF0000"/>
                </a:solidFill>
                <a:latin typeface="Times New Roman" panose="02020603050405020304" pitchFamily="18" charset="0"/>
              </a:rPr>
              <a:t> = </a:t>
            </a:r>
            <a:r>
              <a:rPr kumimoji="1" lang="en-US" altLang="zh-CN" sz="2200" i="1" dirty="0" err="1">
                <a:solidFill>
                  <a:srgbClr val="FF0000"/>
                </a:solidFill>
                <a:latin typeface="Times New Roman" panose="02020603050405020304" pitchFamily="18" charset="0"/>
              </a:rPr>
              <a:t>DichotomySearch</a:t>
            </a:r>
            <a:r>
              <a:rPr kumimoji="1" lang="en-US" altLang="zh-CN" sz="2200" dirty="0">
                <a:solidFill>
                  <a:srgbClr val="FF0000"/>
                </a:solidFill>
                <a:latin typeface="Times New Roman" panose="02020603050405020304" pitchFamily="18" charset="0"/>
              </a:rPr>
              <a:t> ( </a:t>
            </a:r>
            <a:r>
              <a:rPr kumimoji="1" lang="en-US" altLang="zh-CN" sz="2200" i="1" dirty="0">
                <a:solidFill>
                  <a:srgbClr val="FF0000"/>
                </a:solidFill>
                <a:latin typeface="Times New Roman" panose="02020603050405020304" pitchFamily="18" charset="0"/>
              </a:rPr>
              <a:t>x</a:t>
            </a:r>
            <a:r>
              <a:rPr kumimoji="1" lang="en-US" altLang="zh-CN" sz="2200" dirty="0">
                <a:solidFill>
                  <a:srgbClr val="FF0000"/>
                </a:solidFill>
                <a:latin typeface="Times New Roman" panose="02020603050405020304" pitchFamily="18" charset="0"/>
              </a:rPr>
              <a:t>, </a:t>
            </a:r>
            <a:r>
              <a:rPr kumimoji="1" lang="en-US" altLang="zh-CN" sz="2200" i="1" dirty="0">
                <a:solidFill>
                  <a:srgbClr val="FF0000"/>
                </a:solidFill>
                <a:latin typeface="Times New Roman" panose="02020603050405020304" pitchFamily="18" charset="0"/>
              </a:rPr>
              <a:t>mid </a:t>
            </a:r>
            <a:r>
              <a:rPr kumimoji="1" lang="en-US" altLang="zh-CN" sz="2200" dirty="0">
                <a:solidFill>
                  <a:srgbClr val="FF0000"/>
                </a:solidFill>
                <a:latin typeface="Times New Roman" panose="02020603050405020304" pitchFamily="18" charset="0"/>
              </a:rPr>
              <a:t>+1,</a:t>
            </a:r>
            <a:r>
              <a:rPr kumimoji="1" lang="en-US" altLang="zh-CN" sz="2200" i="1" dirty="0">
                <a:solidFill>
                  <a:srgbClr val="FF0000"/>
                </a:solidFill>
                <a:latin typeface="Times New Roman" panose="02020603050405020304" pitchFamily="18" charset="0"/>
              </a:rPr>
              <a:t> high</a:t>
            </a:r>
            <a:r>
              <a:rPr kumimoji="1" lang="en-US" altLang="zh-CN" sz="2200" dirty="0">
                <a:solidFill>
                  <a:srgbClr val="FF0000"/>
                </a:solidFill>
                <a:latin typeface="Times New Roman" panose="02020603050405020304" pitchFamily="18" charset="0"/>
              </a:rPr>
              <a:t> )</a:t>
            </a:r>
            <a:r>
              <a:rPr kumimoji="1" lang="en-US" altLang="zh-CN" sz="2200" b="1" dirty="0">
                <a:solidFill>
                  <a:srgbClr val="FF0000"/>
                </a:solidFill>
                <a:latin typeface="Times New Roman" panose="02020603050405020304" pitchFamily="18" charset="0"/>
              </a:rPr>
              <a:t>;</a:t>
            </a:r>
            <a:endParaRPr kumimoji="1" lang="en-US" altLang="zh-CN" sz="2200" dirty="0">
              <a:solidFill>
                <a:srgbClr val="FF0000"/>
              </a:solidFill>
              <a:latin typeface="Times New Roman" panose="02020603050405020304" pitchFamily="18" charset="0"/>
            </a:endParaRPr>
          </a:p>
          <a:p>
            <a:pPr>
              <a:lnSpc>
                <a:spcPct val="110000"/>
              </a:lnSpc>
            </a:pPr>
            <a:r>
              <a:rPr kumimoji="1" lang="en-US" altLang="zh-CN" sz="2200" dirty="0">
                <a:latin typeface="Times New Roman" panose="02020603050405020304" pitchFamily="18" charset="0"/>
              </a:rPr>
              <a:t>      </a:t>
            </a:r>
            <a:r>
              <a:rPr kumimoji="1" lang="en-US" altLang="zh-CN" sz="2200" b="1" dirty="0">
                <a:latin typeface="Times New Roman" panose="02020603050405020304" pitchFamily="18" charset="0"/>
              </a:rPr>
              <a:t>else if</a:t>
            </a:r>
            <a:r>
              <a:rPr kumimoji="1" lang="en-US" altLang="zh-CN" sz="2200" dirty="0">
                <a:latin typeface="Times New Roman" panose="02020603050405020304" pitchFamily="18" charset="0"/>
              </a:rPr>
              <a:t> (</a:t>
            </a:r>
            <a:r>
              <a:rPr kumimoji="1" lang="en-US" altLang="zh-CN" sz="2200" i="1" dirty="0">
                <a:latin typeface="Times New Roman" panose="02020603050405020304" pitchFamily="18" charset="0"/>
              </a:rPr>
              <a:t> Element</a:t>
            </a:r>
            <a:r>
              <a:rPr kumimoji="1" lang="en-US" altLang="zh-CN" sz="2200" dirty="0">
                <a:latin typeface="Times New Roman" panose="02020603050405020304" pitchFamily="18" charset="0"/>
              </a:rPr>
              <a:t>[</a:t>
            </a:r>
            <a:r>
              <a:rPr kumimoji="1" lang="en-US" altLang="zh-CN" sz="2200" i="1" dirty="0">
                <a:latin typeface="Times New Roman" panose="02020603050405020304" pitchFamily="18" charset="0"/>
              </a:rPr>
              <a:t>mid</a:t>
            </a:r>
            <a:r>
              <a:rPr kumimoji="1" lang="en-US" altLang="zh-CN" sz="2200" dirty="0">
                <a:latin typeface="Times New Roman" panose="02020603050405020304" pitchFamily="18" charset="0"/>
              </a:rPr>
              <a:t>].</a:t>
            </a:r>
            <a:r>
              <a:rPr kumimoji="1" lang="en-US" altLang="zh-CN" sz="2200" i="1" dirty="0" err="1">
                <a:latin typeface="Times New Roman" panose="02020603050405020304" pitchFamily="18" charset="0"/>
              </a:rPr>
              <a:t>getKey</a:t>
            </a:r>
            <a:r>
              <a:rPr kumimoji="1" lang="en-US" altLang="zh-CN" sz="2200" dirty="0">
                <a:latin typeface="Times New Roman" panose="02020603050405020304" pitchFamily="18" charset="0"/>
              </a:rPr>
              <a:t>( ) &gt; </a:t>
            </a:r>
            <a:r>
              <a:rPr kumimoji="1" lang="en-US" altLang="zh-CN" sz="2200" i="1" dirty="0">
                <a:latin typeface="Times New Roman" panose="02020603050405020304" pitchFamily="18" charset="0"/>
              </a:rPr>
              <a:t>x</a:t>
            </a:r>
            <a:r>
              <a:rPr kumimoji="1" lang="en-US" altLang="zh-CN" sz="2200" dirty="0">
                <a:latin typeface="Times New Roman" panose="02020603050405020304" pitchFamily="18" charset="0"/>
              </a:rPr>
              <a:t> )</a:t>
            </a:r>
            <a:endParaRPr kumimoji="1" lang="en-US" altLang="zh-CN" sz="2200" dirty="0">
              <a:latin typeface="Times New Roman" panose="02020603050405020304" pitchFamily="18" charset="0"/>
            </a:endParaRPr>
          </a:p>
          <a:p>
            <a:pPr>
              <a:lnSpc>
                <a:spcPct val="110000"/>
              </a:lnSpc>
            </a:pPr>
            <a:r>
              <a:rPr kumimoji="1" lang="en-US" altLang="zh-CN" sz="2200" dirty="0">
                <a:solidFill>
                  <a:srgbClr val="FFFF00"/>
                </a:solidFill>
                <a:latin typeface="Times New Roman" panose="02020603050405020304" pitchFamily="18" charset="0"/>
              </a:rPr>
              <a:t>	</a:t>
            </a:r>
            <a:r>
              <a:rPr kumimoji="1" lang="en-US" altLang="zh-CN" sz="2200" i="1" dirty="0">
                <a:solidFill>
                  <a:srgbClr val="FF0000"/>
                </a:solidFill>
                <a:latin typeface="Times New Roman" panose="02020603050405020304" pitchFamily="18" charset="0"/>
              </a:rPr>
              <a:t>mid</a:t>
            </a:r>
            <a:r>
              <a:rPr kumimoji="1" lang="en-US" altLang="zh-CN" sz="2200" dirty="0">
                <a:solidFill>
                  <a:srgbClr val="FF0000"/>
                </a:solidFill>
                <a:latin typeface="Times New Roman" panose="02020603050405020304" pitchFamily="18" charset="0"/>
              </a:rPr>
              <a:t> = </a:t>
            </a:r>
            <a:r>
              <a:rPr kumimoji="1" lang="en-US" altLang="zh-CN" sz="2200" i="1" dirty="0" err="1">
                <a:solidFill>
                  <a:srgbClr val="FF0000"/>
                </a:solidFill>
                <a:latin typeface="Times New Roman" panose="02020603050405020304" pitchFamily="18" charset="0"/>
              </a:rPr>
              <a:t>DichotomySearch</a:t>
            </a:r>
            <a:r>
              <a:rPr kumimoji="1" lang="en-US" altLang="zh-CN" sz="2200" dirty="0">
                <a:solidFill>
                  <a:srgbClr val="FF0000"/>
                </a:solidFill>
                <a:latin typeface="Times New Roman" panose="02020603050405020304" pitchFamily="18" charset="0"/>
              </a:rPr>
              <a:t> ( </a:t>
            </a:r>
            <a:r>
              <a:rPr kumimoji="1" lang="en-US" altLang="zh-CN" sz="2200" i="1" dirty="0">
                <a:solidFill>
                  <a:srgbClr val="FF0000"/>
                </a:solidFill>
                <a:latin typeface="Times New Roman" panose="02020603050405020304" pitchFamily="18" charset="0"/>
              </a:rPr>
              <a:t>x</a:t>
            </a:r>
            <a:r>
              <a:rPr kumimoji="1" lang="en-US" altLang="zh-CN" sz="2200" dirty="0">
                <a:solidFill>
                  <a:srgbClr val="FF0000"/>
                </a:solidFill>
                <a:latin typeface="Times New Roman" panose="02020603050405020304" pitchFamily="18" charset="0"/>
              </a:rPr>
              <a:t>, </a:t>
            </a:r>
            <a:r>
              <a:rPr kumimoji="1" lang="en-US" altLang="zh-CN" sz="2200" i="1" dirty="0">
                <a:solidFill>
                  <a:srgbClr val="FF0000"/>
                </a:solidFill>
                <a:latin typeface="Times New Roman" panose="02020603050405020304" pitchFamily="18" charset="0"/>
              </a:rPr>
              <a:t>low</a:t>
            </a:r>
            <a:r>
              <a:rPr kumimoji="1" lang="en-US" altLang="zh-CN" sz="2200" dirty="0">
                <a:solidFill>
                  <a:srgbClr val="FF0000"/>
                </a:solidFill>
                <a:latin typeface="Times New Roman" panose="02020603050405020304" pitchFamily="18" charset="0"/>
              </a:rPr>
              <a:t>, </a:t>
            </a:r>
            <a:r>
              <a:rPr kumimoji="1" lang="en-US" altLang="zh-CN" sz="2200" i="1" dirty="0">
                <a:solidFill>
                  <a:srgbClr val="FF0000"/>
                </a:solidFill>
                <a:latin typeface="Times New Roman" panose="02020603050405020304" pitchFamily="18" charset="0"/>
              </a:rPr>
              <a:t>mid </a:t>
            </a:r>
            <a:r>
              <a:rPr kumimoji="1" lang="en-US" altLang="zh-CN" sz="2200" dirty="0">
                <a:solidFill>
                  <a:srgbClr val="FF0000"/>
                </a:solidFill>
                <a:latin typeface="隶书" panose="02010509060101010101" pitchFamily="49" charset="-122"/>
                <a:ea typeface="隶书" panose="02010509060101010101" pitchFamily="49" charset="-122"/>
              </a:rPr>
              <a:t>-</a:t>
            </a:r>
            <a:r>
              <a:rPr kumimoji="1" lang="en-US" altLang="zh-CN" sz="2200" dirty="0">
                <a:solidFill>
                  <a:srgbClr val="FF0000"/>
                </a:solidFill>
                <a:latin typeface="Times New Roman" panose="02020603050405020304" pitchFamily="18" charset="0"/>
              </a:rPr>
              <a:t>1 )</a:t>
            </a:r>
            <a:r>
              <a:rPr kumimoji="1" lang="en-US" altLang="zh-CN" sz="2200" b="1" dirty="0">
                <a:solidFill>
                  <a:srgbClr val="FF0000"/>
                </a:solidFill>
                <a:latin typeface="Times New Roman" panose="02020603050405020304" pitchFamily="18" charset="0"/>
              </a:rPr>
              <a:t>; </a:t>
            </a:r>
            <a:endParaRPr kumimoji="1" lang="en-US" altLang="zh-CN" sz="2200" b="1" dirty="0">
              <a:solidFill>
                <a:srgbClr val="FF0000"/>
              </a:solidFill>
              <a:latin typeface="Times New Roman" panose="02020603050405020304" pitchFamily="18" charset="0"/>
            </a:endParaRPr>
          </a:p>
          <a:p>
            <a:pPr>
              <a:lnSpc>
                <a:spcPct val="110000"/>
              </a:lnSpc>
            </a:pPr>
            <a:r>
              <a:rPr kumimoji="1" lang="en-US" altLang="zh-CN" sz="2200" b="1" dirty="0">
                <a:latin typeface="Times New Roman" panose="02020603050405020304" pitchFamily="18" charset="0"/>
              </a:rPr>
              <a:t>    }</a:t>
            </a:r>
            <a:endParaRPr kumimoji="1" lang="en-US" altLang="zh-CN" sz="2200" b="1" dirty="0">
              <a:latin typeface="Times New Roman" panose="02020603050405020304" pitchFamily="18" charset="0"/>
            </a:endParaRPr>
          </a:p>
          <a:p>
            <a:pPr>
              <a:lnSpc>
                <a:spcPct val="110000"/>
              </a:lnSpc>
            </a:pPr>
            <a:r>
              <a:rPr kumimoji="1" lang="en-US" altLang="zh-CN" sz="2200" b="1" dirty="0">
                <a:latin typeface="Times New Roman" panose="02020603050405020304" pitchFamily="18" charset="0"/>
              </a:rPr>
              <a:t>    return </a:t>
            </a:r>
            <a:r>
              <a:rPr kumimoji="1" lang="en-US" altLang="zh-CN" sz="2200" i="1" dirty="0">
                <a:latin typeface="Times New Roman" panose="02020603050405020304" pitchFamily="18" charset="0"/>
              </a:rPr>
              <a:t>mid</a:t>
            </a:r>
            <a:r>
              <a:rPr kumimoji="1" lang="en-US" altLang="zh-CN" sz="2200" b="1" dirty="0">
                <a:latin typeface="Times New Roman" panose="02020603050405020304" pitchFamily="18" charset="0"/>
              </a:rPr>
              <a:t>;</a:t>
            </a:r>
            <a:endParaRPr kumimoji="1" lang="en-US" altLang="zh-CN" sz="2200" dirty="0">
              <a:latin typeface="Times New Roman" panose="02020603050405020304" pitchFamily="18" charset="0"/>
            </a:endParaRPr>
          </a:p>
          <a:p>
            <a:pPr>
              <a:lnSpc>
                <a:spcPct val="110000"/>
              </a:lnSpc>
            </a:pPr>
            <a:r>
              <a:rPr kumimoji="1" lang="en-US" altLang="zh-CN" sz="2200" b="1" dirty="0">
                <a:latin typeface="Times New Roman" panose="02020603050405020304" pitchFamily="18" charset="0"/>
              </a:rPr>
              <a:t>}</a:t>
            </a:r>
            <a:endParaRPr kumimoji="1" lang="en-US" altLang="zh-CN" sz="2200" b="1" dirty="0">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930275" y="908050"/>
            <a:ext cx="10198735" cy="562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tabLst>
                <a:tab pos="5921375" algn="l"/>
              </a:tabLst>
              <a:defRPr>
                <a:solidFill>
                  <a:schemeClr val="tx1"/>
                </a:solidFill>
                <a:latin typeface="Arial" panose="020B0604020202020204" pitchFamily="34" charset="0"/>
                <a:ea typeface="宋体" panose="02010600030101010101" pitchFamily="2" charset="-122"/>
              </a:defRPr>
            </a:lvl1pPr>
            <a:lvl2pPr marL="914400" indent="-457200">
              <a:tabLst>
                <a:tab pos="5921375" algn="l"/>
              </a:tabLst>
              <a:defRPr>
                <a:solidFill>
                  <a:schemeClr val="tx1"/>
                </a:solidFill>
                <a:latin typeface="Arial" panose="020B0604020202020204" pitchFamily="34" charset="0"/>
                <a:ea typeface="宋体" panose="02010600030101010101" pitchFamily="2" charset="-122"/>
              </a:defRPr>
            </a:lvl2pPr>
            <a:lvl3pPr marL="1371600" indent="-457200">
              <a:tabLst>
                <a:tab pos="5921375" algn="l"/>
              </a:tabLst>
              <a:defRPr>
                <a:solidFill>
                  <a:schemeClr val="tx1"/>
                </a:solidFill>
                <a:latin typeface="Arial" panose="020B0604020202020204" pitchFamily="34" charset="0"/>
                <a:ea typeface="宋体" panose="02010600030101010101" pitchFamily="2" charset="-122"/>
              </a:defRPr>
            </a:lvl3pPr>
            <a:lvl4pPr marL="1828800" indent="-457200">
              <a:tabLst>
                <a:tab pos="5921375" algn="l"/>
              </a:tabLst>
              <a:defRPr>
                <a:solidFill>
                  <a:schemeClr val="tx1"/>
                </a:solidFill>
                <a:latin typeface="Arial" panose="020B0604020202020204" pitchFamily="34" charset="0"/>
                <a:ea typeface="宋体" panose="02010600030101010101" pitchFamily="2" charset="-122"/>
              </a:defRPr>
            </a:lvl4pPr>
            <a:lvl5pPr marL="2286000" indent="-457200">
              <a:tabLst>
                <a:tab pos="5921375" algn="l"/>
              </a:tabLst>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tabLst>
                <a:tab pos="5921375" algn="l"/>
              </a:tabLs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tabLst>
                <a:tab pos="5921375" algn="l"/>
              </a:tabLs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tabLst>
                <a:tab pos="5921375" algn="l"/>
              </a:tabLs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tabLst>
                <a:tab pos="5921375" algn="l"/>
              </a:tabLs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3     4      2      3     4     1      3      4      2     3     4</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5     13    19    21   37   56    64    75    80   88   92</a:t>
            </a:r>
            <a:endPar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1     2       3      4     5     6     7      8      9    10   11</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用折半查找法可知：</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buClr>
                <a:srgbClr val="00B0F0"/>
              </a:buClr>
              <a:buFont typeface="Wingdings" panose="05000000000000000000" charset="0"/>
              <a:buChar char="l"/>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找到第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6</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个数仅需比较</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次，找到第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和第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9</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个数需</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次，找到第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7</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10</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个数需</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次，找到第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5</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8</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个数需</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次。</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buClr>
                <a:srgbClr val="00B0F0"/>
              </a:buClr>
              <a:buFont typeface="Wingdings" panose="05000000000000000000" charset="0"/>
              <a:buChar char="l"/>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这个查找过程可以用右</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indent="0">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图的二叉树来表示。查找某</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indent="0">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个结点所比较的次数等于该</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indent="0">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结点的层次数。实际上查找</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indent="0">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某个结点的过程就是</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从根结</a:t>
            </a:r>
            <a:endParaRPr kumimoji="1" lang="zh-CN" altLang="en-US"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a:p>
            <a:pPr indent="0">
              <a:lnSpc>
                <a:spcPct val="120000"/>
              </a:lnSpc>
            </a:pP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点到与该记录相应的结点的</a:t>
            </a:r>
            <a:endPar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a:p>
            <a:pPr indent="0">
              <a:lnSpc>
                <a:spcPct val="120000"/>
              </a:lnSpc>
            </a:pP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路径</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4823" name="Oval 7"/>
          <p:cNvSpPr>
            <a:spLocks noChangeArrowheads="1"/>
          </p:cNvSpPr>
          <p:nvPr/>
        </p:nvSpPr>
        <p:spPr bwMode="auto">
          <a:xfrm>
            <a:off x="7632700" y="35052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0000"/>
                </a:solidFill>
                <a:latin typeface="Times New Roman" panose="02020603050405020304" pitchFamily="18" charset="0"/>
              </a:rPr>
              <a:t>56</a:t>
            </a:r>
            <a:endParaRPr kumimoji="1" lang="en-US" altLang="zh-CN" sz="2400">
              <a:solidFill>
                <a:srgbClr val="FF0000"/>
              </a:solidFill>
              <a:latin typeface="Times New Roman" panose="02020603050405020304" pitchFamily="18" charset="0"/>
            </a:endParaRPr>
          </a:p>
        </p:txBody>
      </p:sp>
      <p:sp>
        <p:nvSpPr>
          <p:cNvPr id="34824" name="Oval 8"/>
          <p:cNvSpPr>
            <a:spLocks noChangeArrowheads="1"/>
          </p:cNvSpPr>
          <p:nvPr/>
        </p:nvSpPr>
        <p:spPr bwMode="auto">
          <a:xfrm>
            <a:off x="6578600" y="40386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0000"/>
                </a:solidFill>
                <a:latin typeface="Times New Roman" panose="02020603050405020304" pitchFamily="18" charset="0"/>
              </a:rPr>
              <a:t>19</a:t>
            </a:r>
            <a:endParaRPr kumimoji="1" lang="en-US" altLang="zh-CN" sz="2400" dirty="0">
              <a:solidFill>
                <a:srgbClr val="FF0000"/>
              </a:solidFill>
              <a:latin typeface="Times New Roman" panose="02020603050405020304" pitchFamily="18" charset="0"/>
            </a:endParaRPr>
          </a:p>
        </p:txBody>
      </p:sp>
      <p:sp>
        <p:nvSpPr>
          <p:cNvPr id="34825" name="Oval 9"/>
          <p:cNvSpPr>
            <a:spLocks noChangeArrowheads="1"/>
          </p:cNvSpPr>
          <p:nvPr/>
        </p:nvSpPr>
        <p:spPr bwMode="auto">
          <a:xfrm>
            <a:off x="8686800" y="40386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0000"/>
                </a:solidFill>
                <a:latin typeface="Times New Roman" panose="02020603050405020304" pitchFamily="18" charset="0"/>
              </a:rPr>
              <a:t>80</a:t>
            </a:r>
            <a:endParaRPr kumimoji="1" lang="en-US" altLang="zh-CN" sz="2400">
              <a:solidFill>
                <a:srgbClr val="FF0000"/>
              </a:solidFill>
              <a:latin typeface="Times New Roman" panose="02020603050405020304" pitchFamily="18" charset="0"/>
            </a:endParaRPr>
          </a:p>
        </p:txBody>
      </p:sp>
      <p:sp>
        <p:nvSpPr>
          <p:cNvPr id="34826" name="Oval 10"/>
          <p:cNvSpPr>
            <a:spLocks noChangeArrowheads="1"/>
          </p:cNvSpPr>
          <p:nvPr/>
        </p:nvSpPr>
        <p:spPr bwMode="auto">
          <a:xfrm>
            <a:off x="6172200" y="46482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0000"/>
                </a:solidFill>
                <a:latin typeface="Times New Roman" panose="02020603050405020304" pitchFamily="18" charset="0"/>
              </a:rPr>
              <a:t>5</a:t>
            </a:r>
            <a:endParaRPr kumimoji="1" lang="en-US" altLang="zh-CN" sz="2400" dirty="0">
              <a:solidFill>
                <a:srgbClr val="FF0000"/>
              </a:solidFill>
              <a:latin typeface="Times New Roman" panose="02020603050405020304" pitchFamily="18" charset="0"/>
            </a:endParaRPr>
          </a:p>
        </p:txBody>
      </p:sp>
      <p:sp>
        <p:nvSpPr>
          <p:cNvPr id="34827" name="Oval 11"/>
          <p:cNvSpPr>
            <a:spLocks noChangeArrowheads="1"/>
          </p:cNvSpPr>
          <p:nvPr/>
        </p:nvSpPr>
        <p:spPr bwMode="auto">
          <a:xfrm>
            <a:off x="6985000" y="46482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0000"/>
                </a:solidFill>
                <a:latin typeface="Times New Roman" panose="02020603050405020304" pitchFamily="18" charset="0"/>
              </a:rPr>
              <a:t>21</a:t>
            </a:r>
            <a:endParaRPr kumimoji="1" lang="en-US" altLang="zh-CN" sz="2400">
              <a:solidFill>
                <a:srgbClr val="FF0000"/>
              </a:solidFill>
              <a:latin typeface="Times New Roman" panose="02020603050405020304" pitchFamily="18" charset="0"/>
            </a:endParaRPr>
          </a:p>
        </p:txBody>
      </p:sp>
      <p:sp>
        <p:nvSpPr>
          <p:cNvPr id="34828" name="Oval 12"/>
          <p:cNvSpPr>
            <a:spLocks noChangeArrowheads="1"/>
          </p:cNvSpPr>
          <p:nvPr/>
        </p:nvSpPr>
        <p:spPr bwMode="auto">
          <a:xfrm>
            <a:off x="8229600" y="46482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0000"/>
                </a:solidFill>
                <a:latin typeface="Times New Roman" panose="02020603050405020304" pitchFamily="18" charset="0"/>
              </a:rPr>
              <a:t>64</a:t>
            </a:r>
            <a:endParaRPr kumimoji="1" lang="en-US" altLang="zh-CN" sz="2400" dirty="0">
              <a:solidFill>
                <a:srgbClr val="FF0000"/>
              </a:solidFill>
              <a:latin typeface="Times New Roman" panose="02020603050405020304" pitchFamily="18" charset="0"/>
            </a:endParaRPr>
          </a:p>
        </p:txBody>
      </p:sp>
      <p:sp>
        <p:nvSpPr>
          <p:cNvPr id="34829" name="Oval 13"/>
          <p:cNvSpPr>
            <a:spLocks noChangeArrowheads="1"/>
          </p:cNvSpPr>
          <p:nvPr/>
        </p:nvSpPr>
        <p:spPr bwMode="auto">
          <a:xfrm>
            <a:off x="9144000" y="46482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0000"/>
                </a:solidFill>
                <a:latin typeface="Times New Roman" panose="02020603050405020304" pitchFamily="18" charset="0"/>
              </a:rPr>
              <a:t>88</a:t>
            </a:r>
            <a:endParaRPr kumimoji="1" lang="en-US" altLang="zh-CN" sz="2400" dirty="0">
              <a:solidFill>
                <a:srgbClr val="FF0000"/>
              </a:solidFill>
              <a:latin typeface="Times New Roman" panose="02020603050405020304" pitchFamily="18" charset="0"/>
            </a:endParaRPr>
          </a:p>
        </p:txBody>
      </p:sp>
      <p:sp>
        <p:nvSpPr>
          <p:cNvPr id="34830" name="Oval 14"/>
          <p:cNvSpPr>
            <a:spLocks noChangeArrowheads="1"/>
          </p:cNvSpPr>
          <p:nvPr/>
        </p:nvSpPr>
        <p:spPr bwMode="auto">
          <a:xfrm>
            <a:off x="6578600" y="53340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0000"/>
                </a:solidFill>
                <a:latin typeface="Times New Roman" panose="02020603050405020304" pitchFamily="18" charset="0"/>
              </a:rPr>
              <a:t>13</a:t>
            </a:r>
            <a:endParaRPr kumimoji="1" lang="en-US" altLang="zh-CN" sz="2400" dirty="0">
              <a:solidFill>
                <a:srgbClr val="FF0000"/>
              </a:solidFill>
              <a:latin typeface="Times New Roman" panose="02020603050405020304" pitchFamily="18" charset="0"/>
            </a:endParaRPr>
          </a:p>
        </p:txBody>
      </p:sp>
      <p:sp>
        <p:nvSpPr>
          <p:cNvPr id="34831" name="Oval 15"/>
          <p:cNvSpPr>
            <a:spLocks noChangeArrowheads="1"/>
          </p:cNvSpPr>
          <p:nvPr/>
        </p:nvSpPr>
        <p:spPr bwMode="auto">
          <a:xfrm>
            <a:off x="7391400" y="53340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0000"/>
                </a:solidFill>
                <a:latin typeface="Times New Roman" panose="02020603050405020304" pitchFamily="18" charset="0"/>
              </a:rPr>
              <a:t>37</a:t>
            </a:r>
            <a:endParaRPr kumimoji="1" lang="en-US" altLang="zh-CN" sz="2400">
              <a:solidFill>
                <a:srgbClr val="FF0000"/>
              </a:solidFill>
              <a:latin typeface="Times New Roman" panose="02020603050405020304" pitchFamily="18" charset="0"/>
            </a:endParaRPr>
          </a:p>
        </p:txBody>
      </p:sp>
      <p:sp>
        <p:nvSpPr>
          <p:cNvPr id="34832" name="Oval 16"/>
          <p:cNvSpPr>
            <a:spLocks noChangeArrowheads="1"/>
          </p:cNvSpPr>
          <p:nvPr/>
        </p:nvSpPr>
        <p:spPr bwMode="auto">
          <a:xfrm>
            <a:off x="8686800" y="53340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0000"/>
                </a:solidFill>
                <a:latin typeface="Times New Roman" panose="02020603050405020304" pitchFamily="18" charset="0"/>
              </a:rPr>
              <a:t>75</a:t>
            </a:r>
            <a:endParaRPr kumimoji="1" lang="en-US" altLang="zh-CN" sz="2400">
              <a:solidFill>
                <a:srgbClr val="FF0000"/>
              </a:solidFill>
              <a:latin typeface="Times New Roman" panose="02020603050405020304" pitchFamily="18" charset="0"/>
            </a:endParaRPr>
          </a:p>
        </p:txBody>
      </p:sp>
      <p:sp>
        <p:nvSpPr>
          <p:cNvPr id="34833" name="Oval 17"/>
          <p:cNvSpPr>
            <a:spLocks noChangeArrowheads="1"/>
          </p:cNvSpPr>
          <p:nvPr/>
        </p:nvSpPr>
        <p:spPr bwMode="auto">
          <a:xfrm>
            <a:off x="9601200" y="5334000"/>
            <a:ext cx="457200" cy="457200"/>
          </a:xfrm>
          <a:prstGeom prst="ellipse">
            <a:avLst/>
          </a:prstGeom>
          <a:noFill/>
          <a:ln w="28575">
            <a:solidFill>
              <a:schemeClr val="accent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0000"/>
                </a:solidFill>
                <a:latin typeface="Times New Roman" panose="02020603050405020304" pitchFamily="18" charset="0"/>
              </a:rPr>
              <a:t>92</a:t>
            </a:r>
            <a:endParaRPr kumimoji="1" lang="en-US" altLang="zh-CN" sz="2400">
              <a:solidFill>
                <a:srgbClr val="FF0000"/>
              </a:solidFill>
              <a:latin typeface="Times New Roman" panose="02020603050405020304" pitchFamily="18" charset="0"/>
            </a:endParaRPr>
          </a:p>
        </p:txBody>
      </p:sp>
      <p:cxnSp>
        <p:nvCxnSpPr>
          <p:cNvPr id="34834" name="AutoShape 18"/>
          <p:cNvCxnSpPr>
            <a:cxnSpLocks noChangeShapeType="1"/>
            <a:stCxn id="34823" idx="2"/>
            <a:endCxn id="34824" idx="7"/>
          </p:cNvCxnSpPr>
          <p:nvPr/>
        </p:nvCxnSpPr>
        <p:spPr bwMode="auto">
          <a:xfrm flipH="1">
            <a:off x="6968845" y="3733800"/>
            <a:ext cx="663855" cy="3717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5" name="AutoShape 19"/>
          <p:cNvCxnSpPr>
            <a:cxnSpLocks noChangeShapeType="1"/>
            <a:stCxn id="34824" idx="3"/>
            <a:endCxn id="34826" idx="0"/>
          </p:cNvCxnSpPr>
          <p:nvPr/>
        </p:nvCxnSpPr>
        <p:spPr bwMode="auto">
          <a:xfrm flipH="1">
            <a:off x="6400800" y="4428845"/>
            <a:ext cx="244755" cy="2193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6" name="AutoShape 20"/>
          <p:cNvCxnSpPr>
            <a:cxnSpLocks noChangeShapeType="1"/>
            <a:stCxn id="34823" idx="6"/>
            <a:endCxn id="34825" idx="1"/>
          </p:cNvCxnSpPr>
          <p:nvPr/>
        </p:nvCxnSpPr>
        <p:spPr bwMode="auto">
          <a:xfrm>
            <a:off x="8089900" y="3733800"/>
            <a:ext cx="663855" cy="3717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7" name="AutoShape 21"/>
          <p:cNvCxnSpPr>
            <a:cxnSpLocks noChangeShapeType="1"/>
            <a:stCxn id="34825" idx="5"/>
            <a:endCxn id="34829" idx="0"/>
          </p:cNvCxnSpPr>
          <p:nvPr/>
        </p:nvCxnSpPr>
        <p:spPr bwMode="auto">
          <a:xfrm>
            <a:off x="9077045" y="4428845"/>
            <a:ext cx="295555" cy="2193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8" name="AutoShape 22"/>
          <p:cNvCxnSpPr>
            <a:cxnSpLocks noChangeShapeType="1"/>
            <a:stCxn id="34829" idx="5"/>
            <a:endCxn id="34833" idx="0"/>
          </p:cNvCxnSpPr>
          <p:nvPr/>
        </p:nvCxnSpPr>
        <p:spPr bwMode="auto">
          <a:xfrm>
            <a:off x="9534245" y="5038445"/>
            <a:ext cx="295555" cy="2955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9" name="AutoShape 23"/>
          <p:cNvCxnSpPr>
            <a:cxnSpLocks noChangeShapeType="1"/>
            <a:stCxn id="34825" idx="3"/>
            <a:endCxn id="34828" idx="0"/>
          </p:cNvCxnSpPr>
          <p:nvPr/>
        </p:nvCxnSpPr>
        <p:spPr bwMode="auto">
          <a:xfrm flipH="1">
            <a:off x="8458200" y="4428845"/>
            <a:ext cx="295555" cy="2193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0" name="AutoShape 24"/>
          <p:cNvCxnSpPr>
            <a:cxnSpLocks noChangeShapeType="1"/>
            <a:stCxn id="34828" idx="5"/>
            <a:endCxn id="34832" idx="0"/>
          </p:cNvCxnSpPr>
          <p:nvPr/>
        </p:nvCxnSpPr>
        <p:spPr bwMode="auto">
          <a:xfrm>
            <a:off x="8619845" y="5038445"/>
            <a:ext cx="295555" cy="2955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1" name="AutoShape 25"/>
          <p:cNvCxnSpPr>
            <a:cxnSpLocks noChangeShapeType="1"/>
            <a:stCxn id="34824" idx="5"/>
            <a:endCxn id="34827" idx="0"/>
          </p:cNvCxnSpPr>
          <p:nvPr/>
        </p:nvCxnSpPr>
        <p:spPr bwMode="auto">
          <a:xfrm>
            <a:off x="6968845" y="4428845"/>
            <a:ext cx="244755" cy="2193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2" name="AutoShape 26"/>
          <p:cNvCxnSpPr>
            <a:cxnSpLocks noChangeShapeType="1"/>
            <a:stCxn id="34827" idx="5"/>
            <a:endCxn id="34831" idx="0"/>
          </p:cNvCxnSpPr>
          <p:nvPr/>
        </p:nvCxnSpPr>
        <p:spPr bwMode="auto">
          <a:xfrm>
            <a:off x="7375245" y="5038445"/>
            <a:ext cx="244755" cy="2955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3" name="AutoShape 27"/>
          <p:cNvCxnSpPr>
            <a:cxnSpLocks noChangeShapeType="1"/>
            <a:stCxn id="34826" idx="5"/>
            <a:endCxn id="34830" idx="0"/>
          </p:cNvCxnSpPr>
          <p:nvPr/>
        </p:nvCxnSpPr>
        <p:spPr bwMode="auto">
          <a:xfrm>
            <a:off x="6562445" y="5038445"/>
            <a:ext cx="244755" cy="29555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44" name="Line 28"/>
          <p:cNvSpPr>
            <a:spLocks noChangeShapeType="1"/>
          </p:cNvSpPr>
          <p:nvPr/>
        </p:nvSpPr>
        <p:spPr bwMode="auto">
          <a:xfrm flipH="1">
            <a:off x="7027863" y="3662363"/>
            <a:ext cx="531812" cy="315912"/>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5" name="Line 29"/>
          <p:cNvSpPr>
            <a:spLocks noChangeShapeType="1"/>
          </p:cNvSpPr>
          <p:nvPr/>
        </p:nvSpPr>
        <p:spPr bwMode="auto">
          <a:xfrm>
            <a:off x="7104112" y="4375388"/>
            <a:ext cx="212445" cy="228600"/>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6" name="Rectangle 30"/>
          <p:cNvSpPr>
            <a:spLocks noChangeArrowheads="1"/>
          </p:cNvSpPr>
          <p:nvPr/>
        </p:nvSpPr>
        <p:spPr bwMode="auto">
          <a:xfrm>
            <a:off x="1919288" y="425450"/>
            <a:ext cx="1318260" cy="460375"/>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400">
                <a:solidFill>
                  <a:srgbClr val="FF0000"/>
                </a:solidFill>
                <a:ea typeface="幼圆" panose="02010509060101010101" pitchFamily="49" charset="-122"/>
                <a:cs typeface="Times New Roman" panose="02020603050405020304" pitchFamily="18" charset="0"/>
              </a:rPr>
              <a:t>Analysis</a:t>
            </a:r>
            <a:endParaRPr kumimoji="1" lang="en-US" altLang="zh-CN" sz="2400">
              <a:solidFill>
                <a:srgbClr val="FF0000"/>
              </a:solidFill>
              <a:ea typeface="幼圆" panose="02010509060101010101" pitchFamily="49" charset="-122"/>
              <a:cs typeface="Times New Roman" panose="02020603050405020304" pitchFamily="18" charset="0"/>
            </a:endParaRPr>
          </a:p>
        </p:txBody>
      </p:sp>
      <p:sp>
        <p:nvSpPr>
          <p:cNvPr id="34847" name="Rectangle 31"/>
          <p:cNvSpPr>
            <a:spLocks noChangeArrowheads="1"/>
          </p:cNvSpPr>
          <p:nvPr/>
        </p:nvSpPr>
        <p:spPr bwMode="auto">
          <a:xfrm>
            <a:off x="1019175"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8" name="Rectangle 32"/>
          <p:cNvSpPr>
            <a:spLocks noChangeArrowheads="1"/>
          </p:cNvSpPr>
          <p:nvPr/>
        </p:nvSpPr>
        <p:spPr bwMode="auto">
          <a:xfrm>
            <a:off x="1595438"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9" name="Rectangle 33"/>
          <p:cNvSpPr>
            <a:spLocks noChangeArrowheads="1"/>
          </p:cNvSpPr>
          <p:nvPr/>
        </p:nvSpPr>
        <p:spPr bwMode="auto">
          <a:xfrm>
            <a:off x="2171700"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0" name="Rectangle 34"/>
          <p:cNvSpPr>
            <a:spLocks noChangeArrowheads="1"/>
          </p:cNvSpPr>
          <p:nvPr/>
        </p:nvSpPr>
        <p:spPr bwMode="auto">
          <a:xfrm>
            <a:off x="2746375"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1" name="Rectangle 35"/>
          <p:cNvSpPr>
            <a:spLocks noChangeArrowheads="1"/>
          </p:cNvSpPr>
          <p:nvPr/>
        </p:nvSpPr>
        <p:spPr bwMode="auto">
          <a:xfrm>
            <a:off x="3322638"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2" name="Rectangle 36"/>
          <p:cNvSpPr>
            <a:spLocks noChangeArrowheads="1"/>
          </p:cNvSpPr>
          <p:nvPr/>
        </p:nvSpPr>
        <p:spPr bwMode="auto">
          <a:xfrm>
            <a:off x="3898900"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3" name="Rectangle 37"/>
          <p:cNvSpPr>
            <a:spLocks noChangeArrowheads="1"/>
          </p:cNvSpPr>
          <p:nvPr/>
        </p:nvSpPr>
        <p:spPr bwMode="auto">
          <a:xfrm>
            <a:off x="4475163"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4" name="Rectangle 38"/>
          <p:cNvSpPr>
            <a:spLocks noChangeArrowheads="1"/>
          </p:cNvSpPr>
          <p:nvPr/>
        </p:nvSpPr>
        <p:spPr bwMode="auto">
          <a:xfrm>
            <a:off x="5051425"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5" name="Rectangle 39"/>
          <p:cNvSpPr>
            <a:spLocks noChangeArrowheads="1"/>
          </p:cNvSpPr>
          <p:nvPr/>
        </p:nvSpPr>
        <p:spPr bwMode="auto">
          <a:xfrm>
            <a:off x="5627688"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6" name="Rectangle 40"/>
          <p:cNvSpPr>
            <a:spLocks noChangeArrowheads="1"/>
          </p:cNvSpPr>
          <p:nvPr/>
        </p:nvSpPr>
        <p:spPr bwMode="auto">
          <a:xfrm>
            <a:off x="6203950"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Rectangle 41"/>
          <p:cNvSpPr>
            <a:spLocks noChangeArrowheads="1"/>
          </p:cNvSpPr>
          <p:nvPr/>
        </p:nvSpPr>
        <p:spPr bwMode="auto">
          <a:xfrm>
            <a:off x="6780213"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Text Box 42"/>
          <p:cNvSpPr txBox="1">
            <a:spLocks noChangeArrowheads="1"/>
          </p:cNvSpPr>
          <p:nvPr/>
        </p:nvSpPr>
        <p:spPr bwMode="auto">
          <a:xfrm>
            <a:off x="7680325" y="3949700"/>
            <a:ext cx="2959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t>6</a:t>
            </a:r>
            <a:endParaRPr lang="en-US" altLang="zh-CN" sz="1600" b="1"/>
          </a:p>
        </p:txBody>
      </p:sp>
      <p:sp>
        <p:nvSpPr>
          <p:cNvPr id="34859" name="Rectangle 43"/>
          <p:cNvSpPr>
            <a:spLocks noChangeArrowheads="1"/>
          </p:cNvSpPr>
          <p:nvPr/>
        </p:nvSpPr>
        <p:spPr bwMode="auto">
          <a:xfrm>
            <a:off x="6672263" y="4460875"/>
            <a:ext cx="2959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3</a:t>
            </a:r>
            <a:endParaRPr kumimoji="1" lang="en-US" altLang="zh-CN" sz="1600" b="1"/>
          </a:p>
        </p:txBody>
      </p:sp>
      <p:sp>
        <p:nvSpPr>
          <p:cNvPr id="34860" name="Rectangle 44"/>
          <p:cNvSpPr>
            <a:spLocks noChangeArrowheads="1"/>
          </p:cNvSpPr>
          <p:nvPr/>
        </p:nvSpPr>
        <p:spPr bwMode="auto">
          <a:xfrm>
            <a:off x="6167438" y="5108575"/>
            <a:ext cx="2959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1</a:t>
            </a:r>
            <a:endParaRPr kumimoji="1" lang="en-US" altLang="zh-CN" sz="1600" b="1"/>
          </a:p>
        </p:txBody>
      </p:sp>
      <p:sp>
        <p:nvSpPr>
          <p:cNvPr id="34861" name="Rectangle 45"/>
          <p:cNvSpPr>
            <a:spLocks noChangeArrowheads="1"/>
          </p:cNvSpPr>
          <p:nvPr/>
        </p:nvSpPr>
        <p:spPr bwMode="auto">
          <a:xfrm>
            <a:off x="6600825" y="5829300"/>
            <a:ext cx="2959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2</a:t>
            </a:r>
            <a:endParaRPr kumimoji="1" lang="en-US" altLang="zh-CN" sz="1600" b="1"/>
          </a:p>
        </p:txBody>
      </p:sp>
      <p:sp>
        <p:nvSpPr>
          <p:cNvPr id="34862" name="Rectangle 46"/>
          <p:cNvSpPr>
            <a:spLocks noChangeArrowheads="1"/>
          </p:cNvSpPr>
          <p:nvPr/>
        </p:nvSpPr>
        <p:spPr bwMode="auto">
          <a:xfrm>
            <a:off x="7464425" y="5829300"/>
            <a:ext cx="2959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5</a:t>
            </a:r>
            <a:endParaRPr kumimoji="1" lang="en-US" altLang="zh-CN" sz="1600" b="1"/>
          </a:p>
        </p:txBody>
      </p:sp>
      <p:sp>
        <p:nvSpPr>
          <p:cNvPr id="34863" name="Rectangle 47"/>
          <p:cNvSpPr>
            <a:spLocks noChangeArrowheads="1"/>
          </p:cNvSpPr>
          <p:nvPr/>
        </p:nvSpPr>
        <p:spPr bwMode="auto">
          <a:xfrm>
            <a:off x="7175500" y="5108575"/>
            <a:ext cx="2959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4</a:t>
            </a:r>
            <a:endParaRPr kumimoji="1" lang="en-US" altLang="zh-CN" sz="1600" b="1"/>
          </a:p>
        </p:txBody>
      </p:sp>
      <p:sp>
        <p:nvSpPr>
          <p:cNvPr id="34864" name="Rectangle 48"/>
          <p:cNvSpPr>
            <a:spLocks noChangeArrowheads="1"/>
          </p:cNvSpPr>
          <p:nvPr/>
        </p:nvSpPr>
        <p:spPr bwMode="auto">
          <a:xfrm>
            <a:off x="8256588" y="5108575"/>
            <a:ext cx="2959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7</a:t>
            </a:r>
            <a:endParaRPr kumimoji="1" lang="en-US" altLang="zh-CN" sz="1600" b="1"/>
          </a:p>
        </p:txBody>
      </p:sp>
      <p:sp>
        <p:nvSpPr>
          <p:cNvPr id="34865" name="Rectangle 49"/>
          <p:cNvSpPr>
            <a:spLocks noChangeArrowheads="1"/>
          </p:cNvSpPr>
          <p:nvPr/>
        </p:nvSpPr>
        <p:spPr bwMode="auto">
          <a:xfrm>
            <a:off x="8759825" y="4460875"/>
            <a:ext cx="2959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9</a:t>
            </a:r>
            <a:endParaRPr kumimoji="1" lang="en-US" altLang="zh-CN" sz="1600" b="1"/>
          </a:p>
        </p:txBody>
      </p:sp>
      <p:sp>
        <p:nvSpPr>
          <p:cNvPr id="34866" name="Rectangle 50"/>
          <p:cNvSpPr>
            <a:spLocks noChangeArrowheads="1"/>
          </p:cNvSpPr>
          <p:nvPr/>
        </p:nvSpPr>
        <p:spPr bwMode="auto">
          <a:xfrm>
            <a:off x="9191625" y="5108575"/>
            <a:ext cx="40894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10</a:t>
            </a:r>
            <a:endParaRPr kumimoji="1" lang="en-US" altLang="zh-CN" sz="1600" b="1"/>
          </a:p>
        </p:txBody>
      </p:sp>
      <p:sp>
        <p:nvSpPr>
          <p:cNvPr id="34867" name="Rectangle 51"/>
          <p:cNvSpPr>
            <a:spLocks noChangeArrowheads="1"/>
          </p:cNvSpPr>
          <p:nvPr/>
        </p:nvSpPr>
        <p:spPr bwMode="auto">
          <a:xfrm>
            <a:off x="9625013" y="5829300"/>
            <a:ext cx="3975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11</a:t>
            </a:r>
            <a:endParaRPr kumimoji="1" lang="en-US" altLang="zh-CN" sz="1600" b="1"/>
          </a:p>
        </p:txBody>
      </p:sp>
      <p:sp>
        <p:nvSpPr>
          <p:cNvPr id="34868" name="Rectangle 52"/>
          <p:cNvSpPr>
            <a:spLocks noChangeArrowheads="1"/>
          </p:cNvSpPr>
          <p:nvPr/>
        </p:nvSpPr>
        <p:spPr bwMode="auto">
          <a:xfrm>
            <a:off x="8616950" y="5829300"/>
            <a:ext cx="29591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8</a:t>
            </a:r>
            <a:endParaRPr kumimoji="1" lang="en-US" altLang="zh-CN" sz="1600" b="1"/>
          </a:p>
        </p:txBody>
      </p:sp>
      <p:sp>
        <p:nvSpPr>
          <p:cNvPr id="34870" name="Rectangle 54"/>
          <p:cNvSpPr>
            <a:spLocks noChangeArrowheads="1"/>
          </p:cNvSpPr>
          <p:nvPr/>
        </p:nvSpPr>
        <p:spPr bwMode="auto">
          <a:xfrm>
            <a:off x="4224338" y="404813"/>
            <a:ext cx="3829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以下面</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11</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个数的查找为例：</a:t>
            </a: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4871" name="Rectangle 55"/>
          <p:cNvSpPr>
            <a:spLocks noChangeArrowheads="1"/>
          </p:cNvSpPr>
          <p:nvPr/>
        </p:nvSpPr>
        <p:spPr bwMode="auto">
          <a:xfrm>
            <a:off x="7810500" y="908050"/>
            <a:ext cx="110236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ea typeface="幼圆" panose="02010509060101010101" pitchFamily="49" charset="-122"/>
              </a:rPr>
              <a:t>比较次数</a:t>
            </a:r>
            <a:endParaRPr kumimoji="1" lang="zh-CN" altLang="en-US" b="1">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8">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8">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8">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8">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8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8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8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8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8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8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8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8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8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8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8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8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8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8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8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8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8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8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8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8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8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8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8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8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8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8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8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8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8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48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8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48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4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bldLvl="0" animBg="1"/>
      <p:bldP spid="34824" grpId="0" bldLvl="0" animBg="1"/>
      <p:bldP spid="34825" grpId="0" bldLvl="0" animBg="1"/>
      <p:bldP spid="34826" grpId="0" bldLvl="0" animBg="1"/>
      <p:bldP spid="34827" grpId="0" bldLvl="0" animBg="1"/>
      <p:bldP spid="34828" grpId="0" bldLvl="0" animBg="1"/>
      <p:bldP spid="34829" grpId="0" bldLvl="0" animBg="1"/>
      <p:bldP spid="34830" grpId="0" bldLvl="0" animBg="1"/>
      <p:bldP spid="34831" grpId="0" bldLvl="0" animBg="1"/>
      <p:bldP spid="34832" grpId="0" bldLvl="0" animBg="1"/>
      <p:bldP spid="34833" grpId="0" bldLvl="0" animBg="1"/>
      <p:bldP spid="34844" grpId="0" bldLvl="0" animBg="1"/>
      <p:bldP spid="34845" grpId="0" bldLvl="0" animBg="1"/>
      <p:bldP spid="34858" grpId="0" bldLvl="0" animBg="1"/>
      <p:bldP spid="34859" grpId="0" bldLvl="0" animBg="1"/>
      <p:bldP spid="34860" grpId="0" bldLvl="0" animBg="1"/>
      <p:bldP spid="34861" grpId="0" bldLvl="0" animBg="1"/>
      <p:bldP spid="34862" grpId="0" bldLvl="0" animBg="1"/>
      <p:bldP spid="34863" grpId="0" bldLvl="0" animBg="1"/>
      <p:bldP spid="34864" grpId="0" bldLvl="0" animBg="1"/>
      <p:bldP spid="34865" grpId="0" bldLvl="0" animBg="1"/>
      <p:bldP spid="34866" grpId="0" bldLvl="0" animBg="1"/>
      <p:bldP spid="34867" grpId="0" bldLvl="0" animBg="1"/>
      <p:bldP spid="3486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Text Box 5"/>
          <p:cNvSpPr txBox="1">
            <a:spLocks noChangeArrowheads="1"/>
          </p:cNvSpPr>
          <p:nvPr/>
        </p:nvSpPr>
        <p:spPr bwMode="auto">
          <a:xfrm>
            <a:off x="932180" y="284480"/>
            <a:ext cx="10313670" cy="2581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marL="342900" indent="-342900">
              <a:lnSpc>
                <a:spcPct val="130000"/>
              </a:lnSpc>
              <a:buClr>
                <a:srgbClr val="00B0F0"/>
              </a:buClr>
              <a:buFont typeface="Wingdings" panose="05000000000000000000" charset="0"/>
              <a:buChar char="l"/>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因此，用折半查找法在查找成功时进行比较的次数最多不超过该树的深度。而具有</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个结点的判定树的深度为</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log</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n+1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。所以折半查找法在查找成功时的比较次数最多</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log</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n+1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次。</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pPr marL="342900" indent="-342900">
              <a:lnSpc>
                <a:spcPct val="130000"/>
              </a:lnSpc>
              <a:buClr>
                <a:srgbClr val="00B0F0"/>
              </a:buClr>
              <a:buFont typeface="Wingdings" panose="05000000000000000000" charset="0"/>
              <a:buChar char="l"/>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如果考虑到</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查找不成功</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的情况，则</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Binary Decision Tree</a:t>
            </a:r>
            <a:r>
              <a:rPr kumimoji="1" lang="en-US" altLang="zh-CN"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二叉判定树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如下所示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方框表示查找不成功的情况</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pSp>
        <p:nvGrpSpPr>
          <p:cNvPr id="35895" name="Group 55"/>
          <p:cNvGrpSpPr/>
          <p:nvPr/>
        </p:nvGrpSpPr>
        <p:grpSpPr bwMode="auto">
          <a:xfrm>
            <a:off x="2819400" y="2997200"/>
            <a:ext cx="6553200" cy="3311526"/>
            <a:chOff x="816" y="1888"/>
            <a:chExt cx="4128" cy="2086"/>
          </a:xfrm>
        </p:grpSpPr>
        <p:sp>
          <p:nvSpPr>
            <p:cNvPr id="35847" name="Oval 7"/>
            <p:cNvSpPr>
              <a:spLocks noChangeArrowheads="1"/>
            </p:cNvSpPr>
            <p:nvPr/>
          </p:nvSpPr>
          <p:spPr bwMode="auto">
            <a:xfrm>
              <a:off x="2400" y="188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6</a:t>
              </a:r>
              <a:endParaRPr kumimoji="1" lang="en-US" altLang="zh-CN" sz="2400">
                <a:latin typeface="Times New Roman" panose="02020603050405020304" pitchFamily="18" charset="0"/>
              </a:endParaRPr>
            </a:p>
          </p:txBody>
        </p:sp>
        <p:sp>
          <p:nvSpPr>
            <p:cNvPr id="35848" name="Oval 8"/>
            <p:cNvSpPr>
              <a:spLocks noChangeArrowheads="1"/>
            </p:cNvSpPr>
            <p:nvPr/>
          </p:nvSpPr>
          <p:spPr bwMode="auto">
            <a:xfrm>
              <a:off x="1632" y="222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3</a:t>
              </a:r>
              <a:endParaRPr kumimoji="1" lang="en-US" altLang="zh-CN" sz="2400">
                <a:latin typeface="Times New Roman" panose="02020603050405020304" pitchFamily="18" charset="0"/>
              </a:endParaRPr>
            </a:p>
          </p:txBody>
        </p:sp>
        <p:sp>
          <p:nvSpPr>
            <p:cNvPr id="35849" name="Oval 9"/>
            <p:cNvSpPr>
              <a:spLocks noChangeArrowheads="1"/>
            </p:cNvSpPr>
            <p:nvPr/>
          </p:nvSpPr>
          <p:spPr bwMode="auto">
            <a:xfrm>
              <a:off x="3408" y="222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9</a:t>
              </a:r>
              <a:endParaRPr kumimoji="1" lang="en-US" altLang="zh-CN" sz="2400">
                <a:latin typeface="Times New Roman" panose="02020603050405020304" pitchFamily="18" charset="0"/>
              </a:endParaRPr>
            </a:p>
          </p:txBody>
        </p:sp>
        <p:sp>
          <p:nvSpPr>
            <p:cNvPr id="35850" name="Oval 10"/>
            <p:cNvSpPr>
              <a:spLocks noChangeArrowheads="1"/>
            </p:cNvSpPr>
            <p:nvPr/>
          </p:nvSpPr>
          <p:spPr bwMode="auto">
            <a:xfrm>
              <a:off x="1152" y="2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1</a:t>
              </a:r>
              <a:endParaRPr kumimoji="1" lang="en-US" altLang="zh-CN" sz="2400" dirty="0">
                <a:latin typeface="Times New Roman" panose="02020603050405020304" pitchFamily="18" charset="0"/>
              </a:endParaRPr>
            </a:p>
          </p:txBody>
        </p:sp>
        <p:sp>
          <p:nvSpPr>
            <p:cNvPr id="35851" name="Oval 11"/>
            <p:cNvSpPr>
              <a:spLocks noChangeArrowheads="1"/>
            </p:cNvSpPr>
            <p:nvPr/>
          </p:nvSpPr>
          <p:spPr bwMode="auto">
            <a:xfrm>
              <a:off x="2064" y="2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4</a:t>
              </a:r>
              <a:endParaRPr kumimoji="1" lang="en-US" altLang="zh-CN" sz="2400">
                <a:latin typeface="Times New Roman" panose="02020603050405020304" pitchFamily="18" charset="0"/>
              </a:endParaRPr>
            </a:p>
          </p:txBody>
        </p:sp>
        <p:sp>
          <p:nvSpPr>
            <p:cNvPr id="35852" name="Oval 12"/>
            <p:cNvSpPr>
              <a:spLocks noChangeArrowheads="1"/>
            </p:cNvSpPr>
            <p:nvPr/>
          </p:nvSpPr>
          <p:spPr bwMode="auto">
            <a:xfrm>
              <a:off x="2928" y="2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7</a:t>
              </a:r>
              <a:endParaRPr kumimoji="1" lang="en-US" altLang="zh-CN" sz="2400">
                <a:latin typeface="Times New Roman" panose="02020603050405020304" pitchFamily="18" charset="0"/>
              </a:endParaRPr>
            </a:p>
          </p:txBody>
        </p:sp>
        <p:sp>
          <p:nvSpPr>
            <p:cNvPr id="35853" name="Oval 13"/>
            <p:cNvSpPr>
              <a:spLocks noChangeArrowheads="1"/>
            </p:cNvSpPr>
            <p:nvPr/>
          </p:nvSpPr>
          <p:spPr bwMode="auto">
            <a:xfrm>
              <a:off x="3936" y="2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10</a:t>
              </a:r>
              <a:endParaRPr kumimoji="1" lang="en-US" altLang="zh-CN" sz="2400">
                <a:latin typeface="Times New Roman" panose="02020603050405020304" pitchFamily="18" charset="0"/>
              </a:endParaRPr>
            </a:p>
          </p:txBody>
        </p:sp>
        <p:sp>
          <p:nvSpPr>
            <p:cNvPr id="35854" name="Oval 14"/>
            <p:cNvSpPr>
              <a:spLocks noChangeArrowheads="1"/>
            </p:cNvSpPr>
            <p:nvPr/>
          </p:nvSpPr>
          <p:spPr bwMode="auto">
            <a:xfrm>
              <a:off x="1488" y="318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2</a:t>
              </a:r>
              <a:endParaRPr kumimoji="1" lang="en-US" altLang="zh-CN" sz="2400">
                <a:latin typeface="Times New Roman" panose="02020603050405020304" pitchFamily="18" charset="0"/>
              </a:endParaRPr>
            </a:p>
          </p:txBody>
        </p:sp>
        <p:sp>
          <p:nvSpPr>
            <p:cNvPr id="35855" name="Oval 15"/>
            <p:cNvSpPr>
              <a:spLocks noChangeArrowheads="1"/>
            </p:cNvSpPr>
            <p:nvPr/>
          </p:nvSpPr>
          <p:spPr bwMode="auto">
            <a:xfrm>
              <a:off x="2400" y="318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5</a:t>
              </a:r>
              <a:endParaRPr kumimoji="1" lang="en-US" altLang="zh-CN" sz="2400">
                <a:latin typeface="Times New Roman" panose="02020603050405020304" pitchFamily="18" charset="0"/>
              </a:endParaRPr>
            </a:p>
          </p:txBody>
        </p:sp>
        <p:sp>
          <p:nvSpPr>
            <p:cNvPr id="35856" name="Oval 16"/>
            <p:cNvSpPr>
              <a:spLocks noChangeArrowheads="1"/>
            </p:cNvSpPr>
            <p:nvPr/>
          </p:nvSpPr>
          <p:spPr bwMode="auto">
            <a:xfrm>
              <a:off x="3264" y="318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8</a:t>
              </a:r>
              <a:endParaRPr kumimoji="1" lang="en-US" altLang="zh-CN" sz="2400">
                <a:latin typeface="Times New Roman" panose="02020603050405020304" pitchFamily="18" charset="0"/>
              </a:endParaRPr>
            </a:p>
          </p:txBody>
        </p:sp>
        <p:sp>
          <p:nvSpPr>
            <p:cNvPr id="35857" name="Oval 17"/>
            <p:cNvSpPr>
              <a:spLocks noChangeArrowheads="1"/>
            </p:cNvSpPr>
            <p:nvPr/>
          </p:nvSpPr>
          <p:spPr bwMode="auto">
            <a:xfrm>
              <a:off x="4272" y="318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11</a:t>
              </a:r>
              <a:endParaRPr kumimoji="1" lang="en-US" altLang="zh-CN" sz="2400" dirty="0">
                <a:latin typeface="Times New Roman" panose="02020603050405020304" pitchFamily="18" charset="0"/>
              </a:endParaRPr>
            </a:p>
          </p:txBody>
        </p:sp>
        <p:cxnSp>
          <p:nvCxnSpPr>
            <p:cNvPr id="35858" name="AutoShape 18"/>
            <p:cNvCxnSpPr>
              <a:cxnSpLocks noChangeShapeType="1"/>
              <a:stCxn id="35847" idx="2"/>
              <a:endCxn id="35848" idx="7"/>
            </p:cNvCxnSpPr>
            <p:nvPr/>
          </p:nvCxnSpPr>
          <p:spPr bwMode="auto">
            <a:xfrm flipH="1">
              <a:off x="1878" y="2032"/>
              <a:ext cx="522" cy="23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9" name="AutoShape 19"/>
            <p:cNvCxnSpPr>
              <a:cxnSpLocks noChangeShapeType="1"/>
              <a:stCxn id="35848" idx="3"/>
              <a:endCxn id="35850" idx="7"/>
            </p:cNvCxnSpPr>
            <p:nvPr/>
          </p:nvCxnSpPr>
          <p:spPr bwMode="auto">
            <a:xfrm flipH="1">
              <a:off x="1398" y="2470"/>
              <a:ext cx="276" cy="18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0" name="AutoShape 20"/>
            <p:cNvCxnSpPr>
              <a:cxnSpLocks noChangeShapeType="1"/>
              <a:stCxn id="35847" idx="6"/>
              <a:endCxn id="35849" idx="1"/>
            </p:cNvCxnSpPr>
            <p:nvPr/>
          </p:nvCxnSpPr>
          <p:spPr bwMode="auto">
            <a:xfrm>
              <a:off x="2688" y="2032"/>
              <a:ext cx="762" cy="23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1" name="AutoShape 21"/>
            <p:cNvCxnSpPr>
              <a:cxnSpLocks noChangeShapeType="1"/>
              <a:stCxn id="35849" idx="5"/>
              <a:endCxn id="35853" idx="1"/>
            </p:cNvCxnSpPr>
            <p:nvPr/>
          </p:nvCxnSpPr>
          <p:spPr bwMode="auto">
            <a:xfrm>
              <a:off x="3654" y="2470"/>
              <a:ext cx="324" cy="18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2" name="AutoShape 22"/>
            <p:cNvCxnSpPr>
              <a:cxnSpLocks noChangeShapeType="1"/>
              <a:stCxn id="35853" idx="5"/>
              <a:endCxn id="35857" idx="0"/>
            </p:cNvCxnSpPr>
            <p:nvPr/>
          </p:nvCxnSpPr>
          <p:spPr bwMode="auto">
            <a:xfrm>
              <a:off x="4182" y="2854"/>
              <a:ext cx="234"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3" name="AutoShape 23"/>
            <p:cNvCxnSpPr>
              <a:cxnSpLocks noChangeShapeType="1"/>
              <a:stCxn id="35849" idx="3"/>
              <a:endCxn id="35852" idx="7"/>
            </p:cNvCxnSpPr>
            <p:nvPr/>
          </p:nvCxnSpPr>
          <p:spPr bwMode="auto">
            <a:xfrm flipH="1">
              <a:off x="3174" y="2470"/>
              <a:ext cx="276" cy="18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4" name="AutoShape 24"/>
            <p:cNvCxnSpPr>
              <a:cxnSpLocks noChangeShapeType="1"/>
              <a:stCxn id="35852" idx="5"/>
              <a:endCxn id="35856" idx="0"/>
            </p:cNvCxnSpPr>
            <p:nvPr/>
          </p:nvCxnSpPr>
          <p:spPr bwMode="auto">
            <a:xfrm>
              <a:off x="3174" y="2854"/>
              <a:ext cx="234"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5" name="AutoShape 25"/>
            <p:cNvCxnSpPr>
              <a:cxnSpLocks noChangeShapeType="1"/>
              <a:stCxn id="35848" idx="5"/>
              <a:endCxn id="35851" idx="1"/>
            </p:cNvCxnSpPr>
            <p:nvPr/>
          </p:nvCxnSpPr>
          <p:spPr bwMode="auto">
            <a:xfrm>
              <a:off x="1878" y="2470"/>
              <a:ext cx="228" cy="18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6" name="AutoShape 26"/>
            <p:cNvCxnSpPr>
              <a:cxnSpLocks noChangeShapeType="1"/>
              <a:stCxn id="35851" idx="5"/>
              <a:endCxn id="35855" idx="0"/>
            </p:cNvCxnSpPr>
            <p:nvPr/>
          </p:nvCxnSpPr>
          <p:spPr bwMode="auto">
            <a:xfrm>
              <a:off x="2310" y="2854"/>
              <a:ext cx="234"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7" name="AutoShape 27"/>
            <p:cNvCxnSpPr>
              <a:cxnSpLocks noChangeShapeType="1"/>
              <a:stCxn id="35850" idx="5"/>
              <a:endCxn id="35854" idx="0"/>
            </p:cNvCxnSpPr>
            <p:nvPr/>
          </p:nvCxnSpPr>
          <p:spPr bwMode="auto">
            <a:xfrm>
              <a:off x="1398" y="2854"/>
              <a:ext cx="234"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68" name="Rectangle 28"/>
            <p:cNvSpPr>
              <a:spLocks noChangeArrowheads="1"/>
            </p:cNvSpPr>
            <p:nvPr/>
          </p:nvSpPr>
          <p:spPr bwMode="auto">
            <a:xfrm>
              <a:off x="816" y="3208"/>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&lt;1</a:t>
              </a:r>
              <a:endParaRPr kumimoji="1" lang="en-US" altLang="zh-CN" sz="2200" b="1">
                <a:solidFill>
                  <a:srgbClr val="FF0000"/>
                </a:solidFill>
                <a:latin typeface="Times New Roman" panose="02020603050405020304" pitchFamily="18" charset="0"/>
              </a:endParaRPr>
            </a:p>
          </p:txBody>
        </p:sp>
        <p:sp>
          <p:nvSpPr>
            <p:cNvPr id="35869" name="Rectangle 29"/>
            <p:cNvSpPr>
              <a:spLocks noChangeArrowheads="1"/>
            </p:cNvSpPr>
            <p:nvPr/>
          </p:nvSpPr>
          <p:spPr bwMode="auto">
            <a:xfrm>
              <a:off x="1920" y="3208"/>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3~4</a:t>
              </a:r>
              <a:endParaRPr kumimoji="1" lang="en-US" altLang="zh-CN" sz="2200" b="1">
                <a:solidFill>
                  <a:srgbClr val="FF0000"/>
                </a:solidFill>
                <a:latin typeface="Times New Roman" panose="02020603050405020304" pitchFamily="18" charset="0"/>
              </a:endParaRPr>
            </a:p>
          </p:txBody>
        </p:sp>
        <p:sp>
          <p:nvSpPr>
            <p:cNvPr id="35870" name="Rectangle 30"/>
            <p:cNvSpPr>
              <a:spLocks noChangeArrowheads="1"/>
            </p:cNvSpPr>
            <p:nvPr/>
          </p:nvSpPr>
          <p:spPr bwMode="auto">
            <a:xfrm>
              <a:off x="2784" y="3208"/>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6~7</a:t>
              </a:r>
              <a:endParaRPr kumimoji="1" lang="en-US" altLang="zh-CN" sz="2200" b="1">
                <a:solidFill>
                  <a:srgbClr val="FF0000"/>
                </a:solidFill>
                <a:latin typeface="Times New Roman" panose="02020603050405020304" pitchFamily="18" charset="0"/>
              </a:endParaRPr>
            </a:p>
          </p:txBody>
        </p:sp>
        <p:sp>
          <p:nvSpPr>
            <p:cNvPr id="35871" name="Rectangle 31"/>
            <p:cNvSpPr>
              <a:spLocks noChangeArrowheads="1"/>
            </p:cNvSpPr>
            <p:nvPr/>
          </p:nvSpPr>
          <p:spPr bwMode="auto">
            <a:xfrm>
              <a:off x="3696" y="3184"/>
              <a:ext cx="384" cy="288"/>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9~10</a:t>
              </a:r>
              <a:endParaRPr kumimoji="1" lang="en-US" altLang="zh-CN" sz="2200" b="1">
                <a:solidFill>
                  <a:srgbClr val="FF0000"/>
                </a:solidFill>
                <a:latin typeface="Times New Roman" panose="02020603050405020304" pitchFamily="18" charset="0"/>
              </a:endParaRPr>
            </a:p>
          </p:txBody>
        </p:sp>
        <p:sp>
          <p:nvSpPr>
            <p:cNvPr id="35872" name="Rectangle 32"/>
            <p:cNvSpPr>
              <a:spLocks noChangeArrowheads="1"/>
            </p:cNvSpPr>
            <p:nvPr/>
          </p:nvSpPr>
          <p:spPr bwMode="auto">
            <a:xfrm>
              <a:off x="1104" y="3734"/>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dirty="0">
                  <a:solidFill>
                    <a:srgbClr val="FF0000"/>
                  </a:solidFill>
                  <a:latin typeface="Times New Roman" panose="02020603050405020304" pitchFamily="18" charset="0"/>
                </a:rPr>
                <a:t>1~2</a:t>
              </a:r>
              <a:endParaRPr kumimoji="1" lang="en-US" altLang="zh-CN" sz="2200" b="1" dirty="0">
                <a:solidFill>
                  <a:srgbClr val="FF0000"/>
                </a:solidFill>
                <a:latin typeface="Times New Roman" panose="02020603050405020304" pitchFamily="18" charset="0"/>
              </a:endParaRPr>
            </a:p>
          </p:txBody>
        </p:sp>
        <p:sp>
          <p:nvSpPr>
            <p:cNvPr id="35873" name="Rectangle 33"/>
            <p:cNvSpPr>
              <a:spLocks noChangeArrowheads="1"/>
            </p:cNvSpPr>
            <p:nvPr/>
          </p:nvSpPr>
          <p:spPr bwMode="auto">
            <a:xfrm>
              <a:off x="1590" y="3734"/>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2~3</a:t>
              </a:r>
              <a:endParaRPr kumimoji="1" lang="en-US" altLang="zh-CN" sz="2200" b="1">
                <a:solidFill>
                  <a:srgbClr val="FF0000"/>
                </a:solidFill>
                <a:latin typeface="Times New Roman" panose="02020603050405020304" pitchFamily="18" charset="0"/>
              </a:endParaRPr>
            </a:p>
          </p:txBody>
        </p:sp>
        <p:sp>
          <p:nvSpPr>
            <p:cNvPr id="35874" name="Rectangle 34"/>
            <p:cNvSpPr>
              <a:spLocks noChangeArrowheads="1"/>
            </p:cNvSpPr>
            <p:nvPr/>
          </p:nvSpPr>
          <p:spPr bwMode="auto">
            <a:xfrm>
              <a:off x="2077" y="3734"/>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4~5</a:t>
              </a:r>
              <a:endParaRPr kumimoji="1" lang="en-US" altLang="zh-CN" sz="2200" b="1">
                <a:solidFill>
                  <a:srgbClr val="FF0000"/>
                </a:solidFill>
                <a:latin typeface="Times New Roman" panose="02020603050405020304" pitchFamily="18" charset="0"/>
              </a:endParaRPr>
            </a:p>
          </p:txBody>
        </p:sp>
        <p:sp>
          <p:nvSpPr>
            <p:cNvPr id="35875" name="Rectangle 35"/>
            <p:cNvSpPr>
              <a:spLocks noChangeArrowheads="1"/>
            </p:cNvSpPr>
            <p:nvPr/>
          </p:nvSpPr>
          <p:spPr bwMode="auto">
            <a:xfrm>
              <a:off x="2564" y="3734"/>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5~6</a:t>
              </a:r>
              <a:endParaRPr kumimoji="1" lang="en-US" altLang="zh-CN" sz="2200" b="1">
                <a:solidFill>
                  <a:srgbClr val="FF0000"/>
                </a:solidFill>
                <a:latin typeface="Times New Roman" panose="02020603050405020304" pitchFamily="18" charset="0"/>
              </a:endParaRPr>
            </a:p>
          </p:txBody>
        </p:sp>
        <p:sp>
          <p:nvSpPr>
            <p:cNvPr id="35876" name="Rectangle 36"/>
            <p:cNvSpPr>
              <a:spLocks noChangeArrowheads="1"/>
            </p:cNvSpPr>
            <p:nvPr/>
          </p:nvSpPr>
          <p:spPr bwMode="auto">
            <a:xfrm>
              <a:off x="3051" y="3734"/>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7~8</a:t>
              </a:r>
              <a:endParaRPr kumimoji="1" lang="en-US" altLang="zh-CN" sz="2200" b="1">
                <a:solidFill>
                  <a:srgbClr val="FF0000"/>
                </a:solidFill>
                <a:latin typeface="Times New Roman" panose="02020603050405020304" pitchFamily="18" charset="0"/>
              </a:endParaRPr>
            </a:p>
          </p:txBody>
        </p:sp>
        <p:sp>
          <p:nvSpPr>
            <p:cNvPr id="35877" name="Rectangle 37"/>
            <p:cNvSpPr>
              <a:spLocks noChangeArrowheads="1"/>
            </p:cNvSpPr>
            <p:nvPr/>
          </p:nvSpPr>
          <p:spPr bwMode="auto">
            <a:xfrm>
              <a:off x="3538" y="3734"/>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8~9</a:t>
              </a:r>
              <a:endParaRPr kumimoji="1" lang="en-US" altLang="zh-CN" sz="2200" b="1">
                <a:solidFill>
                  <a:srgbClr val="FF0000"/>
                </a:solidFill>
                <a:latin typeface="Times New Roman" panose="02020603050405020304" pitchFamily="18" charset="0"/>
              </a:endParaRPr>
            </a:p>
          </p:txBody>
        </p:sp>
        <p:sp>
          <p:nvSpPr>
            <p:cNvPr id="35878" name="Rectangle 38"/>
            <p:cNvSpPr>
              <a:spLocks noChangeArrowheads="1"/>
            </p:cNvSpPr>
            <p:nvPr/>
          </p:nvSpPr>
          <p:spPr bwMode="auto">
            <a:xfrm>
              <a:off x="4025" y="3734"/>
              <a:ext cx="432"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10~11</a:t>
              </a:r>
              <a:endParaRPr kumimoji="1" lang="en-US" altLang="zh-CN" sz="2200" b="1">
                <a:solidFill>
                  <a:srgbClr val="FF0000"/>
                </a:solidFill>
                <a:latin typeface="Times New Roman" panose="02020603050405020304" pitchFamily="18" charset="0"/>
              </a:endParaRPr>
            </a:p>
          </p:txBody>
        </p:sp>
        <p:sp>
          <p:nvSpPr>
            <p:cNvPr id="35879" name="Rectangle 39"/>
            <p:cNvSpPr>
              <a:spLocks noChangeArrowheads="1"/>
            </p:cNvSpPr>
            <p:nvPr/>
          </p:nvSpPr>
          <p:spPr bwMode="auto">
            <a:xfrm>
              <a:off x="4608" y="3734"/>
              <a:ext cx="336" cy="240"/>
            </a:xfrm>
            <a:prstGeom prst="rect">
              <a:avLst/>
            </a:prstGeom>
            <a:noFill/>
            <a:ln w="28575">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0000"/>
                  </a:solidFill>
                  <a:latin typeface="Times New Roman" panose="02020603050405020304" pitchFamily="18" charset="0"/>
                </a:rPr>
                <a:t>&gt;11</a:t>
              </a:r>
              <a:endParaRPr kumimoji="1" lang="en-US" altLang="zh-CN" sz="2200" b="1">
                <a:solidFill>
                  <a:srgbClr val="FF0000"/>
                </a:solidFill>
                <a:latin typeface="Times New Roman" panose="02020603050405020304" pitchFamily="18" charset="0"/>
              </a:endParaRPr>
            </a:p>
          </p:txBody>
        </p:sp>
        <p:cxnSp>
          <p:nvCxnSpPr>
            <p:cNvPr id="35880" name="AutoShape 40"/>
            <p:cNvCxnSpPr>
              <a:cxnSpLocks noChangeShapeType="1"/>
              <a:stCxn id="35850" idx="3"/>
              <a:endCxn id="35868" idx="0"/>
            </p:cNvCxnSpPr>
            <p:nvPr/>
          </p:nvCxnSpPr>
          <p:spPr bwMode="auto">
            <a:xfrm flipH="1">
              <a:off x="984" y="2854"/>
              <a:ext cx="210" cy="35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1" name="AutoShape 41"/>
            <p:cNvCxnSpPr>
              <a:cxnSpLocks noChangeShapeType="1"/>
              <a:stCxn id="35852" idx="4"/>
              <a:endCxn id="35870" idx="0"/>
            </p:cNvCxnSpPr>
            <p:nvPr/>
          </p:nvCxnSpPr>
          <p:spPr bwMode="auto">
            <a:xfrm flipH="1">
              <a:off x="2952" y="2896"/>
              <a:ext cx="120" cy="31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2" name="AutoShape 42"/>
            <p:cNvCxnSpPr>
              <a:cxnSpLocks noChangeShapeType="1"/>
              <a:stCxn id="35854" idx="3"/>
              <a:endCxn id="35872" idx="0"/>
            </p:cNvCxnSpPr>
            <p:nvPr/>
          </p:nvCxnSpPr>
          <p:spPr bwMode="auto">
            <a:xfrm flipH="1">
              <a:off x="1272" y="3430"/>
              <a:ext cx="258"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3" name="AutoShape 43"/>
            <p:cNvCxnSpPr>
              <a:cxnSpLocks noChangeShapeType="1"/>
              <a:stCxn id="35854" idx="5"/>
              <a:endCxn id="35873" idx="0"/>
            </p:cNvCxnSpPr>
            <p:nvPr/>
          </p:nvCxnSpPr>
          <p:spPr bwMode="auto">
            <a:xfrm>
              <a:off x="1734" y="3430"/>
              <a:ext cx="24"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4" name="AutoShape 44"/>
            <p:cNvCxnSpPr>
              <a:cxnSpLocks noChangeShapeType="1"/>
              <a:stCxn id="35855" idx="3"/>
              <a:endCxn id="35874" idx="0"/>
            </p:cNvCxnSpPr>
            <p:nvPr/>
          </p:nvCxnSpPr>
          <p:spPr bwMode="auto">
            <a:xfrm flipH="1">
              <a:off x="2245" y="3430"/>
              <a:ext cx="197"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5" name="AutoShape 45"/>
            <p:cNvCxnSpPr>
              <a:cxnSpLocks noChangeShapeType="1"/>
              <a:stCxn id="35855" idx="5"/>
              <a:endCxn id="35875" idx="0"/>
            </p:cNvCxnSpPr>
            <p:nvPr/>
          </p:nvCxnSpPr>
          <p:spPr bwMode="auto">
            <a:xfrm>
              <a:off x="2646" y="3430"/>
              <a:ext cx="86"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6" name="AutoShape 46"/>
            <p:cNvCxnSpPr>
              <a:cxnSpLocks noChangeShapeType="1"/>
              <a:stCxn id="35856" idx="3"/>
              <a:endCxn id="35876" idx="0"/>
            </p:cNvCxnSpPr>
            <p:nvPr/>
          </p:nvCxnSpPr>
          <p:spPr bwMode="auto">
            <a:xfrm flipH="1">
              <a:off x="3219" y="3430"/>
              <a:ext cx="87"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7" name="AutoShape 47"/>
            <p:cNvCxnSpPr>
              <a:cxnSpLocks noChangeShapeType="1"/>
              <a:stCxn id="35856" idx="5"/>
              <a:endCxn id="35877" idx="0"/>
            </p:cNvCxnSpPr>
            <p:nvPr/>
          </p:nvCxnSpPr>
          <p:spPr bwMode="auto">
            <a:xfrm>
              <a:off x="3510" y="3430"/>
              <a:ext cx="196"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8" name="AutoShape 48"/>
            <p:cNvCxnSpPr>
              <a:cxnSpLocks noChangeShapeType="1"/>
              <a:stCxn id="35857" idx="3"/>
              <a:endCxn id="35878" idx="0"/>
            </p:cNvCxnSpPr>
            <p:nvPr/>
          </p:nvCxnSpPr>
          <p:spPr bwMode="auto">
            <a:xfrm flipH="1">
              <a:off x="4241" y="3430"/>
              <a:ext cx="73"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9" name="AutoShape 49"/>
            <p:cNvCxnSpPr>
              <a:cxnSpLocks noChangeShapeType="1"/>
              <a:stCxn id="35857" idx="5"/>
              <a:endCxn id="35879" idx="0"/>
            </p:cNvCxnSpPr>
            <p:nvPr/>
          </p:nvCxnSpPr>
          <p:spPr bwMode="auto">
            <a:xfrm>
              <a:off x="4518" y="3430"/>
              <a:ext cx="258"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0" name="AutoShape 50"/>
            <p:cNvCxnSpPr>
              <a:cxnSpLocks noChangeShapeType="1"/>
              <a:stCxn id="35853" idx="3"/>
              <a:endCxn id="35871" idx="0"/>
            </p:cNvCxnSpPr>
            <p:nvPr/>
          </p:nvCxnSpPr>
          <p:spPr bwMode="auto">
            <a:xfrm flipH="1">
              <a:off x="3888" y="2854"/>
              <a:ext cx="90"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1" name="AutoShape 51"/>
            <p:cNvCxnSpPr>
              <a:cxnSpLocks noChangeShapeType="1"/>
              <a:stCxn id="35851" idx="4"/>
              <a:endCxn id="35869" idx="0"/>
            </p:cNvCxnSpPr>
            <p:nvPr/>
          </p:nvCxnSpPr>
          <p:spPr bwMode="auto">
            <a:xfrm flipH="1">
              <a:off x="2088" y="2896"/>
              <a:ext cx="120" cy="31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92" name="Line 52"/>
            <p:cNvSpPr>
              <a:spLocks noChangeShapeType="1"/>
            </p:cNvSpPr>
            <p:nvPr/>
          </p:nvSpPr>
          <p:spPr bwMode="auto">
            <a:xfrm>
              <a:off x="2736" y="1984"/>
              <a:ext cx="720" cy="240"/>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3" name="Line 53"/>
            <p:cNvSpPr>
              <a:spLocks noChangeShapeType="1"/>
            </p:cNvSpPr>
            <p:nvPr/>
          </p:nvSpPr>
          <p:spPr bwMode="auto">
            <a:xfrm>
              <a:off x="3736" y="2434"/>
              <a:ext cx="277" cy="156"/>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4" name="Line 54"/>
            <p:cNvSpPr>
              <a:spLocks noChangeShapeType="1"/>
            </p:cNvSpPr>
            <p:nvPr/>
          </p:nvSpPr>
          <p:spPr bwMode="auto">
            <a:xfrm flipH="1">
              <a:off x="3969" y="2934"/>
              <a:ext cx="67" cy="233"/>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5"/>
          <p:cNvSpPr txBox="1">
            <a:spLocks noChangeArrowheads="1"/>
          </p:cNvSpPr>
          <p:nvPr/>
        </p:nvSpPr>
        <p:spPr bwMode="auto">
          <a:xfrm>
            <a:off x="758825" y="720725"/>
            <a:ext cx="10615930" cy="4669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40000"/>
              </a:lnSpc>
              <a:buClr>
                <a:srgbClr val="00B0F0"/>
              </a:buClr>
              <a:buFont typeface="Wingdings" panose="05000000000000000000" charset="0"/>
              <a:buChar char="l"/>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由此可见，查找不成功时的最多比较次数也是</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log</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n+1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pPr marL="342900" indent="-342900">
              <a:lnSpc>
                <a:spcPct val="140000"/>
              </a:lnSpc>
              <a:buClr>
                <a:srgbClr val="00B0F0"/>
              </a:buClr>
              <a:buFont typeface="Wingdings" panose="05000000000000000000" charset="0"/>
              <a:buChar char="l"/>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现在讨论一下其平均查找长度：从判定树可见，判定树上同一层次上所有结点的比较次数相等。第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h</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层的比较次数为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h</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，该层上的元素个数为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h-1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。因此，</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pPr marL="342900" indent="-342900" algn="l">
              <a:lnSpc>
                <a:spcPct val="140000"/>
              </a:lnSpc>
              <a:buClr>
                <a:srgbClr val="00B0F0"/>
              </a:buClr>
              <a:buSzTx/>
              <a:buFont typeface="Wingdings" panose="05000000000000000000" charset="0"/>
              <a:buChar char="l"/>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折半查找法的优缺点：</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pPr marL="800100" lvl="1" indent="-342900">
              <a:lnSpc>
                <a:spcPct val="140000"/>
              </a:lnSpc>
              <a:buClr>
                <a:srgbClr val="98B4D2"/>
              </a:buClr>
              <a:buFont typeface="Wingdings" panose="05000000000000000000" charset="0"/>
              <a:buChar char="l"/>
            </a:pP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优点</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：速度快</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pPr marL="800100" lvl="1" indent="-342900">
              <a:lnSpc>
                <a:spcPct val="140000"/>
              </a:lnSpc>
              <a:buClr>
                <a:srgbClr val="98B4D2"/>
              </a:buClr>
              <a:buFont typeface="Wingdings" panose="05000000000000000000" charset="0"/>
              <a:buChar char="l"/>
            </a:pP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缺点</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：只能适用于</a:t>
            </a:r>
            <a:r>
              <a:rPr kumimoji="1" lang="zh-CN" altLang="en-US"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有序表</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，且仅限于</a:t>
            </a:r>
            <a:r>
              <a:rPr kumimoji="1" lang="zh-CN" altLang="en-US"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顺序存储结构</a:t>
            </a:r>
            <a:endParaRPr kumimoji="1" lang="zh-CN" altLang="en-US"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p:txBody>
      </p:sp>
      <p:graphicFrame>
        <p:nvGraphicFramePr>
          <p:cNvPr id="36870" name="Object 6"/>
          <p:cNvGraphicFramePr>
            <a:graphicFrameLocks noChangeAspect="1"/>
          </p:cNvGraphicFramePr>
          <p:nvPr/>
        </p:nvGraphicFramePr>
        <p:xfrm>
          <a:off x="2838768" y="2660650"/>
          <a:ext cx="6374765" cy="942975"/>
        </p:xfrm>
        <a:graphic>
          <a:graphicData uri="http://schemas.openxmlformats.org/presentationml/2006/ole">
            <mc:AlternateContent xmlns:mc="http://schemas.openxmlformats.org/markup-compatibility/2006">
              <mc:Choice xmlns:v="urn:schemas-microsoft-com:vml" Requires="v">
                <p:oleObj spid="_x0000_s37036" name="公式" r:id="rId1" imgW="2997200" imgH="444500" progId="Equation.3">
                  <p:embed/>
                </p:oleObj>
              </mc:Choice>
              <mc:Fallback>
                <p:oleObj name="公式" r:id="rId1" imgW="2997200" imgH="444500" progId="Equation.3">
                  <p:embed/>
                  <p:pic>
                    <p:nvPicPr>
                      <p:cNvPr id="0" name="Object 6"/>
                      <p:cNvPicPr>
                        <a:picLocks noChangeAspect="1" noChangeArrowheads="1"/>
                      </p:cNvPicPr>
                      <p:nvPr/>
                    </p:nvPicPr>
                    <p:blipFill>
                      <a:blip r:embed="rId2"/>
                      <a:srcRect/>
                      <a:stretch>
                        <a:fillRect/>
                      </a:stretch>
                    </p:blipFill>
                    <p:spPr bwMode="auto">
                      <a:xfrm>
                        <a:off x="2838768" y="2660650"/>
                        <a:ext cx="6374765" cy="94297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scene3d>
              <a:camera prst="orthographicFront"/>
              <a:lightRig rig="threePt" dir="t"/>
            </a:scene3d>
          </a:bodyPr>
          <a:lstStyle/>
          <a:p>
            <a:r>
              <a:rPr lang="en-US" altLang="zh-CN">
                <a:solidFill>
                  <a:schemeClr val="accent1"/>
                </a:solidFill>
                <a:effectLst>
                  <a:outerShdw blurRad="38100" dist="25400" dir="5400000" algn="ctr" rotWithShape="0">
                    <a:srgbClr val="6E747A">
                      <a:alpha val="43000"/>
                    </a:srgbClr>
                  </a:outerShdw>
                </a:effectLst>
              </a:rPr>
              <a:t>Question?</a:t>
            </a:r>
            <a:endParaRPr lang="en-US" altLang="zh-CN">
              <a:solidFill>
                <a:schemeClr val="accent1"/>
              </a:solidFill>
              <a:effectLst>
                <a:outerShdw blurRad="38100" dist="25400" dir="5400000" algn="ctr" rotWithShape="0">
                  <a:srgbClr val="6E747A">
                    <a:alpha val="43000"/>
                  </a:srgbClr>
                </a:outerShdw>
              </a:effectLst>
            </a:endParaRPr>
          </a:p>
        </p:txBody>
      </p:sp>
      <p:sp>
        <p:nvSpPr>
          <p:cNvPr id="263171" name="Rectangle 3"/>
          <p:cNvSpPr>
            <a:spLocks noGrp="1" noChangeArrowheads="1"/>
          </p:cNvSpPr>
          <p:nvPr>
            <p:ph type="body" idx="1"/>
          </p:nvPr>
        </p:nvSpPr>
        <p:spPr>
          <a:xfrm>
            <a:off x="609600" y="1417955"/>
            <a:ext cx="10972800" cy="4712970"/>
          </a:xfrm>
        </p:spPr>
        <p:txBody>
          <a:bodyPr/>
          <a:lstStyle/>
          <a:p>
            <a:pPr>
              <a:lnSpc>
                <a:spcPct val="120000"/>
              </a:lnSpc>
            </a:pPr>
            <a:r>
              <a:rPr lang="zh-CN" altLang="en-US" dirty="0"/>
              <a:t>如果有序表中各记录的查找概率不等，情况如何呢？</a:t>
            </a:r>
            <a:endParaRPr lang="zh-CN" altLang="en-US" dirty="0"/>
          </a:p>
          <a:p>
            <a:pPr>
              <a:lnSpc>
                <a:spcPct val="120000"/>
              </a:lnSpc>
            </a:pPr>
            <a:r>
              <a:rPr lang="zh-CN" altLang="en-US" dirty="0"/>
              <a:t>简单地按照原来的思路，构造的二叉查找树未必是最优的。</a:t>
            </a:r>
            <a:endParaRPr lang="zh-CN" altLang="en-US" dirty="0"/>
          </a:p>
          <a:p>
            <a:pPr>
              <a:lnSpc>
                <a:spcPct val="120000"/>
              </a:lnSpc>
            </a:pPr>
            <a:r>
              <a:rPr lang="zh-CN" altLang="en-US" dirty="0"/>
              <a:t>在只考虑查找成功的情况下，产生性能最佳的判定树的目标是使                    最小。</a:t>
            </a:r>
            <a:endParaRPr lang="zh-CN" altLang="en-US" dirty="0"/>
          </a:p>
          <a:p>
            <a:pPr>
              <a:lnSpc>
                <a:spcPct val="120000"/>
              </a:lnSpc>
            </a:pPr>
            <a:endParaRPr lang="zh-CN" altLang="en-US" dirty="0"/>
          </a:p>
          <a:p>
            <a:pPr>
              <a:lnSpc>
                <a:spcPct val="120000"/>
              </a:lnSpc>
            </a:pPr>
            <a:r>
              <a:rPr lang="en-US" altLang="zh-CN" dirty="0"/>
              <a:t>PH</a:t>
            </a:r>
            <a:r>
              <a:rPr lang="zh-CN" altLang="en-US" dirty="0"/>
              <a:t>值最小的二叉树叫</a:t>
            </a:r>
            <a:r>
              <a:rPr lang="zh-CN" altLang="en-US" dirty="0">
                <a:solidFill>
                  <a:srgbClr val="FF0000"/>
                </a:solidFill>
              </a:rPr>
              <a:t>静态最优查找树</a:t>
            </a:r>
            <a:r>
              <a:rPr lang="zh-CN" altLang="en-US" dirty="0"/>
              <a:t>。</a:t>
            </a:r>
            <a:endParaRPr lang="zh-CN" altLang="en-US" dirty="0"/>
          </a:p>
        </p:txBody>
      </p:sp>
      <p:graphicFrame>
        <p:nvGraphicFramePr>
          <p:cNvPr id="263172" name="Object 4"/>
          <p:cNvGraphicFramePr>
            <a:graphicFrameLocks noChangeAspect="1"/>
          </p:cNvGraphicFramePr>
          <p:nvPr/>
        </p:nvGraphicFramePr>
        <p:xfrm>
          <a:off x="2372202" y="3348673"/>
          <a:ext cx="2030095" cy="1032510"/>
        </p:xfrm>
        <a:graphic>
          <a:graphicData uri="http://schemas.openxmlformats.org/presentationml/2006/ole">
            <mc:AlternateContent xmlns:mc="http://schemas.openxmlformats.org/markup-compatibility/2006">
              <mc:Choice xmlns:v="urn:schemas-microsoft-com:vml" Requires="v">
                <p:oleObj spid="_x0000_s263342" name="Equation" r:id="rId1" imgW="723900" imgH="368300" progId="Equation.DSMT4">
                  <p:embed/>
                </p:oleObj>
              </mc:Choice>
              <mc:Fallback>
                <p:oleObj name="Equation" r:id="rId1" imgW="723900" imgH="368300" progId="Equation.DSMT4">
                  <p:embed/>
                  <p:pic>
                    <p:nvPicPr>
                      <p:cNvPr id="0" name="Object 4"/>
                      <p:cNvPicPr>
                        <a:picLocks noChangeAspect="1" noChangeArrowheads="1"/>
                      </p:cNvPicPr>
                      <p:nvPr/>
                    </p:nvPicPr>
                    <p:blipFill>
                      <a:blip r:embed="rId2">
                        <a:lum bright="-78000" contrast="-18000"/>
                      </a:blip>
                      <a:srcRect/>
                      <a:stretch>
                        <a:fillRect/>
                      </a:stretch>
                    </p:blipFill>
                    <p:spPr bwMode="auto">
                      <a:xfrm>
                        <a:off x="2372202" y="3348673"/>
                        <a:ext cx="2030095" cy="103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74" name="Rectangle 6"/>
          <p:cNvSpPr>
            <a:spLocks noChangeArrowheads="1"/>
          </p:cNvSpPr>
          <p:nvPr/>
        </p:nvSpPr>
        <p:spPr bwMode="auto">
          <a:xfrm>
            <a:off x="4857433" y="5485448"/>
            <a:ext cx="221488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FF0000"/>
                </a:solidFill>
                <a:ea typeface="幼圆" panose="02010509060101010101" pitchFamily="49" charset="-122"/>
                <a:cs typeface="Times New Roman" panose="02020603050405020304" pitchFamily="18" charset="0"/>
              </a:rPr>
              <a:t>次优查找树</a:t>
            </a:r>
            <a:endParaRPr lang="zh-CN" altLang="en-US" sz="3200" dirty="0">
              <a:solidFill>
                <a:srgbClr val="FF0000"/>
              </a:solidFill>
              <a:ea typeface="幼圆" panose="02010509060101010101" pitchFamily="49" charset="-122"/>
              <a:cs typeface="Times New Roman" panose="02020603050405020304" pitchFamily="18" charset="0"/>
            </a:endParaRPr>
          </a:p>
        </p:txBody>
      </p:sp>
      <p:sp>
        <p:nvSpPr>
          <p:cNvPr id="263175" name="Text Box 7"/>
          <p:cNvSpPr txBox="1">
            <a:spLocks noChangeArrowheads="1"/>
          </p:cNvSpPr>
          <p:nvPr/>
        </p:nvSpPr>
        <p:spPr bwMode="auto">
          <a:xfrm>
            <a:off x="2028825" y="4013042"/>
            <a:ext cx="1325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ea typeface="幼圆" panose="02010509060101010101" pitchFamily="49" charset="-122"/>
              </a:rPr>
              <a:t>带权内路径</a:t>
            </a:r>
            <a:endParaRPr lang="zh-CN" altLang="en-US" dirty="0">
              <a:ea typeface="幼圆" panose="020105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38530" y="756285"/>
            <a:ext cx="10577830" cy="5685155"/>
          </a:xfrm>
          <a:prstGeom prst="rect">
            <a:avLst/>
          </a:prstGeom>
          <a:noFill/>
        </p:spPr>
        <p:txBody>
          <a:bodyPr wrap="square" rtlCol="0">
            <a:noAutofit/>
          </a:bodyPr>
          <a:p>
            <a:pPr marL="342900" indent="-342900">
              <a:lnSpc>
                <a:spcPct val="140000"/>
              </a:lnSpc>
              <a:buClr>
                <a:srgbClr val="00B0F0"/>
              </a:buClr>
              <a:buFont typeface="Wingdings" panose="05000000000000000000" charset="0"/>
              <a:buChar char="l"/>
            </a:pPr>
            <a:r>
              <a:rPr lang="en-US" altLang="zh-CN" sz="2000"/>
              <a:t>如果只考虑查找成功的情况</a:t>
            </a:r>
            <a:r>
              <a:rPr lang="zh-CN" altLang="en-US" sz="2000"/>
              <a:t>，</a:t>
            </a:r>
            <a:r>
              <a:rPr lang="en-US" altLang="zh-CN" sz="2000"/>
              <a:t>则使查找性能达最佳的判定树是其带权内路径长度之和</a:t>
            </a:r>
            <a:r>
              <a:rPr lang="en-US" altLang="zh-CN" sz="2000" i="1"/>
              <a:t>PH </a:t>
            </a:r>
            <a:r>
              <a:rPr lang="zh-CN" altLang="en-US" sz="2000"/>
              <a:t>值</a:t>
            </a:r>
            <a:r>
              <a:rPr lang="zh-CN" altLang="en-US" sz="2000">
                <a:latin typeface="+mn-cs"/>
                <a:sym typeface="+mn-ea"/>
              </a:rPr>
              <a:t>取最小值的二叉树。</a:t>
            </a:r>
            <a:endParaRPr lang="zh-CN" altLang="en-US" sz="2000"/>
          </a:p>
          <a:p>
            <a:pPr>
              <a:lnSpc>
                <a:spcPct val="140000"/>
              </a:lnSpc>
            </a:pPr>
            <a:r>
              <a:rPr lang="en-US" altLang="zh-CN">
                <a:latin typeface="Cambria Math" panose="02040503050406030204" charset="0"/>
                <a:cs typeface="Cambria Math" panose="02040503050406030204" charset="0"/>
              </a:rPr>
              <a:t>                            </a:t>
            </a:r>
            <a:endParaRPr lang="en-US" altLang="zh-CN">
              <a:latin typeface="Cambria Math" panose="02040503050406030204" charset="0"/>
              <a:cs typeface="Cambria Math" panose="02040503050406030204" charset="0"/>
            </a:endParaRPr>
          </a:p>
          <a:p>
            <a:pPr marL="342900" indent="-342900">
              <a:lnSpc>
                <a:spcPct val="140000"/>
              </a:lnSpc>
              <a:buClr>
                <a:srgbClr val="00B0F0"/>
              </a:buClr>
              <a:buFont typeface="Wingdings" panose="05000000000000000000" charset="0"/>
              <a:buChar char="l"/>
            </a:pPr>
            <a:r>
              <a:rPr lang="zh-CN" altLang="en-US" sz="2000">
                <a:latin typeface="+mn-cs"/>
              </a:rPr>
              <a:t>其中：</a:t>
            </a:r>
            <a:r>
              <a:rPr lang="zh-CN" altLang="en-US" sz="2000" i="1">
                <a:latin typeface="+mn-cs"/>
              </a:rPr>
              <a:t>n</a:t>
            </a:r>
            <a:r>
              <a:rPr lang="zh-CN" altLang="en-US" sz="2000">
                <a:latin typeface="+mn-cs"/>
              </a:rPr>
              <a:t>为二叉树上结点的个数(即有序表的长度)；</a:t>
            </a:r>
            <a:r>
              <a:rPr lang="zh-CN" altLang="en-US" sz="2000" i="1">
                <a:latin typeface="+mn-cs"/>
              </a:rPr>
              <a:t>h</a:t>
            </a:r>
            <a:r>
              <a:rPr lang="en-US" altLang="zh-CN" sz="2000" i="1" baseline="-25000">
                <a:latin typeface="+mn-cs"/>
              </a:rPr>
              <a:t>i</a:t>
            </a:r>
            <a:r>
              <a:rPr lang="zh-CN" altLang="en-US" sz="2000">
                <a:latin typeface="+mn-cs"/>
              </a:rPr>
              <a:t>为第i个结点在二叉树上的层次数；结点的权</a:t>
            </a:r>
            <a:r>
              <a:rPr lang="zh-CN" altLang="en-US" sz="2000" i="1">
                <a:latin typeface="+mn-cs"/>
              </a:rPr>
              <a:t>w</a:t>
            </a:r>
            <a:r>
              <a:rPr lang="en-US" altLang="zh-CN" sz="2000" i="1" baseline="-25000">
                <a:latin typeface="+mn-cs"/>
              </a:rPr>
              <a:t>i</a:t>
            </a:r>
            <a:r>
              <a:rPr lang="zh-CN" altLang="en-US" sz="2000">
                <a:latin typeface="+mn-cs"/>
              </a:rPr>
              <a:t>=</a:t>
            </a:r>
            <a:r>
              <a:rPr lang="zh-CN" altLang="en-US" sz="2000" i="1">
                <a:latin typeface="+mn-cs"/>
              </a:rPr>
              <a:t>cp</a:t>
            </a:r>
            <a:r>
              <a:rPr lang="en-US" altLang="zh-CN" sz="2000" i="1" baseline="-25000">
                <a:latin typeface="+mn-cs"/>
              </a:rPr>
              <a:t>i</a:t>
            </a:r>
            <a:r>
              <a:rPr lang="zh-CN" altLang="en-US" sz="2000">
                <a:latin typeface="+mn-cs"/>
              </a:rPr>
              <a:t>(</a:t>
            </a:r>
            <a:r>
              <a:rPr lang="zh-CN" altLang="en-US" sz="2000" i="1">
                <a:latin typeface="+mn-cs"/>
              </a:rPr>
              <a:t>i</a:t>
            </a:r>
            <a:r>
              <a:rPr lang="zh-CN" altLang="en-US" sz="2000">
                <a:latin typeface="+mn-cs"/>
              </a:rPr>
              <a:t>=1,2,…,n)，其中</a:t>
            </a:r>
            <a:r>
              <a:rPr lang="zh-CN" altLang="en-US" sz="2000" i="1">
                <a:latin typeface="+mn-cs"/>
                <a:sym typeface="+mn-ea"/>
              </a:rPr>
              <a:t>p</a:t>
            </a:r>
            <a:r>
              <a:rPr lang="en-US" altLang="zh-CN" sz="2000" i="1" baseline="-25000">
                <a:latin typeface="+mn-cs"/>
                <a:sym typeface="+mn-ea"/>
              </a:rPr>
              <a:t>i</a:t>
            </a:r>
            <a:r>
              <a:rPr lang="zh-CN" altLang="en-US" sz="2000">
                <a:latin typeface="+mn-cs"/>
              </a:rPr>
              <a:t>为结点的査找概率，</a:t>
            </a:r>
            <a:r>
              <a:rPr lang="zh-CN" altLang="en-US" sz="2000" i="1">
                <a:latin typeface="+mn-cs"/>
              </a:rPr>
              <a:t>c</a:t>
            </a:r>
            <a:r>
              <a:rPr lang="zh-CN" altLang="en-US" sz="2000">
                <a:latin typeface="+mn-cs"/>
              </a:rPr>
              <a:t>为某个常量。称 </a:t>
            </a:r>
            <a:r>
              <a:rPr lang="zh-CN" altLang="en-US" sz="2000" i="1">
                <a:latin typeface="+mn-cs"/>
              </a:rPr>
              <a:t>PH</a:t>
            </a:r>
            <a:r>
              <a:rPr lang="zh-CN" altLang="en-US" sz="2000">
                <a:latin typeface="+mn-cs"/>
              </a:rPr>
              <a:t>值取最小的二叉树为</a:t>
            </a:r>
            <a:r>
              <a:rPr lang="zh-CN" altLang="en-US" sz="2000" b="1">
                <a:solidFill>
                  <a:srgbClr val="FF0000"/>
                </a:solidFill>
                <a:latin typeface="+mn-cs"/>
              </a:rPr>
              <a:t>静态最优查找树(Static Optimal Search Tree)</a:t>
            </a:r>
            <a:r>
              <a:rPr lang="zh-CN" altLang="en-US" sz="2000">
                <a:latin typeface="+mn-cs"/>
              </a:rPr>
              <a:t>。由于构造静态最优查找树花费的时间代价较高，不作详细讨论。</a:t>
            </a:r>
            <a:endParaRPr lang="zh-CN" altLang="en-US" sz="2000">
              <a:latin typeface="+mn-cs"/>
            </a:endParaRPr>
          </a:p>
          <a:p>
            <a:pPr marL="342900" indent="-342900">
              <a:lnSpc>
                <a:spcPct val="140000"/>
              </a:lnSpc>
              <a:buClr>
                <a:srgbClr val="00B0F0"/>
              </a:buClr>
              <a:buFont typeface="Wingdings" panose="05000000000000000000" charset="0"/>
              <a:buChar char="l"/>
            </a:pPr>
            <a:r>
              <a:rPr lang="zh-CN" altLang="en-US" sz="2000">
                <a:latin typeface="+mn-cs"/>
              </a:rPr>
              <a:t>这里介绍一种构造近似最优查找的有效算法。已知一个按关键字有序的记录序列</a:t>
            </a:r>
            <a:r>
              <a:rPr lang="en-US" altLang="zh-CN" sz="2000">
                <a:latin typeface="+mn-cs"/>
              </a:rPr>
              <a:t> </a:t>
            </a:r>
            <a:endParaRPr lang="en-US" altLang="zh-CN" sz="2000">
              <a:latin typeface="+mn-cs"/>
            </a:endParaRPr>
          </a:p>
          <a:p>
            <a:pPr marL="457200" lvl="1" indent="457200">
              <a:lnSpc>
                <a:spcPct val="140000"/>
              </a:lnSpc>
              <a:buFont typeface="Wingdings" panose="05000000000000000000" charset="0"/>
              <a:buNone/>
            </a:pPr>
            <a:r>
              <a:rPr lang="en-US" altLang="zh-CN" sz="2000">
                <a:latin typeface="+mn-cs"/>
              </a:rPr>
              <a:t>(</a:t>
            </a:r>
            <a:r>
              <a:rPr lang="en-US" altLang="zh-CN" sz="2000" i="1">
                <a:latin typeface="+mn-cs"/>
              </a:rPr>
              <a:t>r</a:t>
            </a:r>
            <a:r>
              <a:rPr lang="en-US" altLang="zh-CN" sz="2000" i="1" baseline="-25000">
                <a:latin typeface="+mn-cs"/>
              </a:rPr>
              <a:t>l</a:t>
            </a:r>
            <a:r>
              <a:rPr lang="en-US" altLang="zh-CN" sz="2000">
                <a:latin typeface="+mn-cs"/>
              </a:rPr>
              <a:t>,  </a:t>
            </a:r>
            <a:r>
              <a:rPr lang="en-US" altLang="zh-CN" sz="2000" i="1">
                <a:latin typeface="+mn-cs"/>
              </a:rPr>
              <a:t>r</a:t>
            </a:r>
            <a:r>
              <a:rPr lang="en-US" altLang="zh-CN" sz="2000" i="1" baseline="-25000">
                <a:latin typeface="+mn-cs"/>
              </a:rPr>
              <a:t>l+1</a:t>
            </a:r>
            <a:r>
              <a:rPr lang="en-US" altLang="zh-CN" sz="2000">
                <a:latin typeface="+mn-cs"/>
              </a:rPr>
              <a:t>, ..., </a:t>
            </a:r>
            <a:r>
              <a:rPr lang="en-US" altLang="zh-CN" sz="2000" i="1">
                <a:latin typeface="+mn-cs"/>
              </a:rPr>
              <a:t>r</a:t>
            </a:r>
            <a:r>
              <a:rPr lang="en-US" altLang="zh-CN" sz="2000" i="1" baseline="-25000">
                <a:latin typeface="+mn-cs"/>
              </a:rPr>
              <a:t>h</a:t>
            </a:r>
            <a:r>
              <a:rPr lang="en-US" altLang="zh-CN" sz="2000">
                <a:latin typeface="+mn-cs"/>
              </a:rPr>
              <a:t>)</a:t>
            </a:r>
            <a:r>
              <a:rPr lang="zh-CN" altLang="en-US" sz="2000">
                <a:latin typeface="+mn-cs"/>
              </a:rPr>
              <a:t>，其中：</a:t>
            </a:r>
            <a:r>
              <a:rPr lang="en-US" altLang="zh-CN" sz="2000" i="1">
                <a:latin typeface="+mn-cs"/>
              </a:rPr>
              <a:t>r</a:t>
            </a:r>
            <a:r>
              <a:rPr lang="en-US" altLang="zh-CN" sz="2000" i="1" baseline="-25000">
                <a:latin typeface="+mn-cs"/>
              </a:rPr>
              <a:t>l</a:t>
            </a:r>
            <a:r>
              <a:rPr lang="en-US" altLang="zh-CN" sz="2000" i="1">
                <a:latin typeface="+mn-cs"/>
              </a:rPr>
              <a:t>.key &lt; r</a:t>
            </a:r>
            <a:r>
              <a:rPr lang="en-US" altLang="zh-CN" sz="2000" i="1" baseline="-25000">
                <a:latin typeface="+mn-cs"/>
              </a:rPr>
              <a:t>l+1</a:t>
            </a:r>
            <a:r>
              <a:rPr lang="en-US" altLang="zh-CN" sz="2000" i="1">
                <a:latin typeface="+mn-cs"/>
              </a:rPr>
              <a:t>.key &lt; ... &lt; r</a:t>
            </a:r>
            <a:r>
              <a:rPr lang="en-US" altLang="zh-CN" sz="2000" i="1" baseline="-25000">
                <a:latin typeface="+mn-cs"/>
              </a:rPr>
              <a:t>h</a:t>
            </a:r>
            <a:r>
              <a:rPr lang="en-US" altLang="zh-CN" sz="2000" i="1">
                <a:latin typeface="+mn-cs"/>
              </a:rPr>
              <a:t>.key</a:t>
            </a:r>
            <a:endParaRPr lang="en-US" altLang="zh-CN" sz="2000" i="1">
              <a:latin typeface="+mn-cs"/>
            </a:endParaRPr>
          </a:p>
          <a:p>
            <a:pPr marL="457200" lvl="1" indent="457200">
              <a:lnSpc>
                <a:spcPct val="140000"/>
              </a:lnSpc>
              <a:buNone/>
            </a:pPr>
            <a:r>
              <a:rPr lang="zh-CN" altLang="en-US" sz="2000">
                <a:solidFill>
                  <a:schemeClr val="tx1"/>
                </a:solidFill>
                <a:latin typeface="+mn-cs"/>
              </a:rPr>
              <a:t>与每个记录相应的权值为：</a:t>
            </a:r>
            <a:r>
              <a:rPr lang="en-US" altLang="zh-CN" sz="2000" i="1">
                <a:latin typeface="+mn-cs"/>
              </a:rPr>
              <a:t>w</a:t>
            </a:r>
            <a:r>
              <a:rPr lang="en-US" altLang="zh-CN" sz="2000" i="1" baseline="-25000">
                <a:latin typeface="+mn-cs"/>
              </a:rPr>
              <a:t>l</a:t>
            </a:r>
            <a:r>
              <a:rPr lang="en-US" altLang="zh-CN" sz="2000" i="1">
                <a:latin typeface="+mn-cs"/>
              </a:rPr>
              <a:t>, w</a:t>
            </a:r>
            <a:r>
              <a:rPr lang="en-US" altLang="zh-CN" sz="2000" i="1" baseline="-25000">
                <a:latin typeface="+mn-cs"/>
              </a:rPr>
              <a:t>l+1</a:t>
            </a:r>
            <a:r>
              <a:rPr lang="en-US" altLang="zh-CN" sz="2000" i="1">
                <a:latin typeface="+mn-cs"/>
              </a:rPr>
              <a:t>, ..., w</a:t>
            </a:r>
            <a:r>
              <a:rPr lang="en-US" altLang="zh-CN" sz="2000" i="1" baseline="-25000">
                <a:latin typeface="+mn-cs"/>
              </a:rPr>
              <a:t>h</a:t>
            </a:r>
            <a:endParaRPr lang="en-US" altLang="zh-CN" sz="2000" i="1" baseline="-25000">
              <a:latin typeface="+mn-cs"/>
            </a:endParaRPr>
          </a:p>
          <a:p>
            <a:pPr marL="342900" lvl="0" indent="-342900">
              <a:lnSpc>
                <a:spcPct val="140000"/>
              </a:lnSpc>
              <a:buClr>
                <a:srgbClr val="00B0F0"/>
              </a:buClr>
              <a:buFont typeface="Wingdings" panose="05000000000000000000" charset="0"/>
              <a:buChar char="l"/>
            </a:pPr>
            <a:r>
              <a:rPr lang="zh-CN" altLang="en-US" sz="2000">
                <a:latin typeface="+mn-cs"/>
              </a:rPr>
              <a:t>现构造一棵二叉树，使这棵二叉树的带权内路径长度</a:t>
            </a:r>
            <a:r>
              <a:rPr lang="zh-CN" altLang="en-US" sz="2000" i="1">
                <a:latin typeface="+mn-cs"/>
              </a:rPr>
              <a:t>PH</a:t>
            </a:r>
            <a:r>
              <a:rPr lang="zh-CN" altLang="en-US" sz="2000">
                <a:latin typeface="+mn-cs"/>
              </a:rPr>
              <a:t>值在所有具有同样权值的二叉树中近似为最小，称这类二叉树为</a:t>
            </a:r>
            <a:r>
              <a:rPr lang="zh-CN" altLang="en-US" sz="2000" b="1">
                <a:solidFill>
                  <a:srgbClr val="FF0000"/>
                </a:solidFill>
                <a:latin typeface="+mn-cs"/>
              </a:rPr>
              <a:t>次优查找树(Nearly Optimal Search Tree)</a:t>
            </a:r>
            <a:endParaRPr lang="zh-CN" altLang="en-US" sz="2000">
              <a:latin typeface="+mn-cs"/>
              <a:cs typeface="Cambria Math" panose="02040503050406030204" charset="0"/>
            </a:endParaRPr>
          </a:p>
          <a:p>
            <a:endParaRPr lang="zh-CN" altLang="en-US" sz="2000">
              <a:latin typeface="Cambria Math" panose="02040503050406030204" charset="0"/>
              <a:cs typeface="Cambria Math" panose="02040503050406030204" charset="0"/>
            </a:endParaRPr>
          </a:p>
          <a:p>
            <a:endParaRPr lang="zh-CN" altLang="en-US" sz="2000">
              <a:latin typeface="Cambria Math" panose="02040503050406030204" charset="0"/>
              <a:cs typeface="Cambria Math" panose="02040503050406030204" charset="0"/>
            </a:endParaRPr>
          </a:p>
          <a:p>
            <a:endParaRPr lang="zh-CN" altLang="en-US" sz="2000">
              <a:latin typeface="Cambria Math" panose="02040503050406030204" charset="0"/>
              <a:cs typeface="Cambria Math" panose="02040503050406030204" charset="0"/>
            </a:endParaRPr>
          </a:p>
        </p:txBody>
      </p:sp>
      <p:graphicFrame>
        <p:nvGraphicFramePr>
          <p:cNvPr id="263172" name="Object 4"/>
          <p:cNvGraphicFramePr>
            <a:graphicFrameLocks noChangeAspect="1"/>
          </p:cNvGraphicFramePr>
          <p:nvPr/>
        </p:nvGraphicFramePr>
        <p:xfrm>
          <a:off x="4020185" y="1186180"/>
          <a:ext cx="1742440" cy="886460"/>
        </p:xfrm>
        <a:graphic>
          <a:graphicData uri="http://schemas.openxmlformats.org/presentationml/2006/ole">
            <mc:AlternateContent xmlns:mc="http://schemas.openxmlformats.org/markup-compatibility/2006">
              <mc:Choice xmlns:v="urn:schemas-microsoft-com:vml" Requires="v">
                <p:oleObj spid="_x0000_s263342" name="Equation" r:id="rId1" imgW="723900" imgH="368300" progId="Equation.DSMT4">
                  <p:embed/>
                </p:oleObj>
              </mc:Choice>
              <mc:Fallback>
                <p:oleObj name="Equation" r:id="rId1" imgW="723900" imgH="368300" progId="Equation.DSMT4">
                  <p:embed/>
                  <p:pic>
                    <p:nvPicPr>
                      <p:cNvPr id="0" name="Object 4"/>
                      <p:cNvPicPr>
                        <a:picLocks noChangeAspect="1" noChangeArrowheads="1"/>
                      </p:cNvPicPr>
                      <p:nvPr/>
                    </p:nvPicPr>
                    <p:blipFill>
                      <a:blip r:embed="rId2">
                        <a:lum bright="-78000" contrast="-18000"/>
                      </a:blip>
                      <a:srcRect/>
                      <a:stretch>
                        <a:fillRect/>
                      </a:stretch>
                    </p:blipFill>
                    <p:spPr bwMode="auto">
                      <a:xfrm>
                        <a:off x="4020185" y="1186180"/>
                        <a:ext cx="1742440" cy="886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8" name="Rectangle 4"/>
          <p:cNvSpPr>
            <a:spLocks noChangeArrowheads="1"/>
          </p:cNvSpPr>
          <p:nvPr/>
        </p:nvSpPr>
        <p:spPr bwMode="auto">
          <a:xfrm>
            <a:off x="1920875" y="2276475"/>
            <a:ext cx="8351838" cy="1873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000" dirty="0"/>
              <a:t>Next search engine is ……</a:t>
            </a:r>
            <a:endParaRPr lang="en-US" altLang="zh-CN" sz="4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690245" y="353695"/>
                <a:ext cx="10728325" cy="5971540"/>
              </a:xfrm>
              <a:prstGeom prst="rect">
                <a:avLst/>
              </a:prstGeom>
              <a:noFill/>
            </p:spPr>
            <p:txBody>
              <a:bodyPr wrap="square" rtlCol="0">
                <a:noAutofit/>
              </a:bodyPr>
              <a:p>
                <a:r>
                  <a:rPr lang="zh-CN" altLang="en-US" sz="2400">
                    <a:ln/>
                    <a:solidFill>
                      <a:schemeClr val="accent1"/>
                    </a:solidFill>
                    <a:effectLst>
                      <a:outerShdw blurRad="38100" dist="25400" dir="5400000" algn="ctr" rotWithShape="0">
                        <a:srgbClr val="6E747A">
                          <a:alpha val="43000"/>
                        </a:srgbClr>
                      </a:outerShdw>
                    </a:effectLst>
                  </a:rPr>
                  <a:t>构造次优查找树的方法</a:t>
                </a:r>
                <a:endParaRPr lang="zh-CN" altLang="en-US" sz="2400">
                  <a:ln/>
                  <a:solidFill>
                    <a:schemeClr val="accent1"/>
                  </a:solidFill>
                  <a:effectLst>
                    <a:outerShdw blurRad="38100" dist="25400" dir="5400000" algn="ctr" rotWithShape="0">
                      <a:srgbClr val="6E747A">
                        <a:alpha val="43000"/>
                      </a:srgbClr>
                    </a:outerShdw>
                  </a:effectLst>
                </a:endParaRPr>
              </a:p>
              <a:p>
                <a:pPr marL="342900" indent="-342900">
                  <a:lnSpc>
                    <a:spcPct val="140000"/>
                  </a:lnSpc>
                  <a:buClr>
                    <a:srgbClr val="00B0F0"/>
                  </a:buClr>
                  <a:buFont typeface="Wingdings" panose="05000000000000000000" charset="0"/>
                  <a:buChar char="l"/>
                </a:pPr>
                <a:r>
                  <a:rPr lang="zh-CN" altLang="en-US" sz="2000">
                    <a:latin typeface="+mn-cs"/>
                  </a:rPr>
                  <a:t>首先在</a:t>
                </a:r>
                <a:r>
                  <a:rPr lang="zh-CN" altLang="en-US" sz="2000">
                    <a:latin typeface="+mn-cs"/>
                    <a:sym typeface="+mn-ea"/>
                  </a:rPr>
                  <a:t>记录序列</a:t>
                </a:r>
                <a:r>
                  <a:rPr lang="en-US" altLang="zh-CN" sz="2000">
                    <a:latin typeface="+mn-cs"/>
                    <a:sym typeface="+mn-ea"/>
                  </a:rPr>
                  <a:t>(</a:t>
                </a:r>
                <a:r>
                  <a:rPr lang="en-US" altLang="zh-CN" sz="2000" i="1">
                    <a:latin typeface="+mn-cs"/>
                    <a:sym typeface="+mn-ea"/>
                  </a:rPr>
                  <a:t>r</a:t>
                </a:r>
                <a:r>
                  <a:rPr lang="en-US" altLang="zh-CN" sz="2000" i="1" baseline="-25000">
                    <a:latin typeface="+mn-cs"/>
                    <a:sym typeface="+mn-ea"/>
                  </a:rPr>
                  <a:t>l</a:t>
                </a:r>
                <a:r>
                  <a:rPr lang="en-US" altLang="zh-CN" sz="2000">
                    <a:latin typeface="+mn-cs"/>
                    <a:sym typeface="+mn-ea"/>
                  </a:rPr>
                  <a:t>,  </a:t>
                </a:r>
                <a:r>
                  <a:rPr lang="en-US" altLang="zh-CN" sz="2000" i="1">
                    <a:latin typeface="+mn-cs"/>
                    <a:sym typeface="+mn-ea"/>
                  </a:rPr>
                  <a:t>r</a:t>
                </a:r>
                <a:r>
                  <a:rPr lang="en-US" altLang="zh-CN" sz="2000" i="1" baseline="-25000">
                    <a:latin typeface="+mn-cs"/>
                    <a:sym typeface="+mn-ea"/>
                  </a:rPr>
                  <a:t>l+1</a:t>
                </a:r>
                <a:r>
                  <a:rPr lang="en-US" altLang="zh-CN" sz="2000">
                    <a:latin typeface="+mn-cs"/>
                    <a:sym typeface="+mn-ea"/>
                  </a:rPr>
                  <a:t>, ..., </a:t>
                </a:r>
                <a:r>
                  <a:rPr lang="en-US" altLang="zh-CN" sz="2000" i="1">
                    <a:latin typeface="+mn-cs"/>
                    <a:sym typeface="+mn-ea"/>
                  </a:rPr>
                  <a:t>r</a:t>
                </a:r>
                <a:r>
                  <a:rPr lang="en-US" altLang="zh-CN" sz="2000" i="1" baseline="-25000">
                    <a:latin typeface="+mn-cs"/>
                    <a:sym typeface="+mn-ea"/>
                  </a:rPr>
                  <a:t>h</a:t>
                </a:r>
                <a:r>
                  <a:rPr lang="en-US" altLang="zh-CN" sz="2000">
                    <a:latin typeface="+mn-cs"/>
                    <a:sym typeface="+mn-ea"/>
                  </a:rPr>
                  <a:t>)</a:t>
                </a:r>
                <a:r>
                  <a:rPr lang="zh-CN" altLang="en-US" sz="2000">
                    <a:latin typeface="+mn-cs"/>
                  </a:rPr>
                  <a:t>中取第</a:t>
                </a:r>
                <a:r>
                  <a:rPr lang="zh-CN" altLang="en-US" sz="2000" i="1">
                    <a:latin typeface="+mn-cs"/>
                  </a:rPr>
                  <a:t>i(l&lt;i&lt;h)</a:t>
                </a:r>
                <a:r>
                  <a:rPr lang="zh-CN" altLang="en-US" sz="2000">
                    <a:latin typeface="+mn-cs"/>
                  </a:rPr>
                  <a:t>个记录构造根结点</a:t>
                </a:r>
                <a:r>
                  <a:rPr lang="en-US" altLang="zh-CN" sz="2000">
                    <a:latin typeface="+mn-cs"/>
                  </a:rPr>
                  <a:t>        </a:t>
                </a:r>
                <a:r>
                  <a:rPr lang="zh-CN" altLang="en-US" sz="2000">
                    <a:latin typeface="+mn-cs"/>
                  </a:rPr>
                  <a:t>,使得</a:t>
                </a:r>
                <a:endParaRPr lang="zh-CN" altLang="en-US" sz="2000">
                  <a:latin typeface="+mn-cs"/>
                </a:endParaRPr>
              </a:p>
              <a:p>
                <a:pPr marL="342900" indent="-342900">
                  <a:lnSpc>
                    <a:spcPct val="140000"/>
                  </a:lnSpc>
                  <a:buClr>
                    <a:srgbClr val="00B0F0"/>
                  </a:buClr>
                  <a:buFont typeface="Wingdings" panose="05000000000000000000" charset="0"/>
                  <a:buChar char="l"/>
                </a:pPr>
                <a:endParaRPr lang="zh-CN" altLang="en-US" sz="2000">
                  <a:latin typeface="+mn-cs"/>
                </a:endParaRPr>
              </a:p>
              <a:p>
                <a:pPr marL="342900" indent="-342900">
                  <a:lnSpc>
                    <a:spcPct val="140000"/>
                  </a:lnSpc>
                  <a:buClr>
                    <a:srgbClr val="00B0F0"/>
                  </a:buClr>
                  <a:buFont typeface="Wingdings" panose="05000000000000000000" charset="0"/>
                  <a:buChar char="l"/>
                </a:pPr>
                <a:endParaRPr lang="zh-CN" altLang="en-US" sz="2000">
                  <a:latin typeface="+mn-cs"/>
                </a:endParaRPr>
              </a:p>
              <a:p>
                <a:pPr indent="0">
                  <a:lnSpc>
                    <a:spcPct val="140000"/>
                  </a:lnSpc>
                  <a:buClr>
                    <a:srgbClr val="00B0F0"/>
                  </a:buClr>
                  <a:buFont typeface="Wingdings" panose="05000000000000000000" charset="0"/>
                  <a:buNone/>
                </a:pPr>
                <a:r>
                  <a:rPr lang="zh-CN" altLang="en-US" sz="2000">
                    <a:latin typeface="+mn-cs"/>
                  </a:rPr>
                  <a:t>取最小值（</a:t>
                </a:r>
                <a14:m>
                  <m:oMath xmlns:m="http://schemas.openxmlformats.org/officeDocument/2006/math">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𝑃</m:t>
                        </m:r>
                      </m:e>
                      <m:sub>
                        <m:r>
                          <a:rPr lang="en-US" altLang="zh-CN" sz="2000" i="1">
                            <a:latin typeface="Cambria Math" panose="02040503050406030204" charset="0"/>
                            <a:cs typeface="Cambria Math" panose="02040503050406030204" charset="0"/>
                          </a:rPr>
                          <m:t>𝑖</m:t>
                        </m:r>
                      </m:sub>
                    </m:sSub>
                    <m:r>
                      <a:rPr lang="en-US" altLang="zh-CN" sz="2000" i="1">
                        <a:latin typeface="Cambria Math" panose="02040503050406030204" charset="0"/>
                        <a:cs typeface="Cambria Math" panose="02040503050406030204" charset="0"/>
                      </a:rPr>
                      <m:t>=</m:t>
                    </m:r>
                    <m:func>
                      <m:funcPr>
                        <m:ctrlPr>
                          <a:rPr lang="en-US" altLang="zh-CN" sz="2000" i="1">
                            <a:latin typeface="Cambria Math" panose="02040503050406030204" charset="0"/>
                            <a:cs typeface="Cambria Math" panose="02040503050406030204" charset="0"/>
                          </a:rPr>
                        </m:ctrlPr>
                      </m:funcPr>
                      <m:fName>
                        <m:limLow>
                          <m:limLowPr>
                            <m:ctrlPr>
                              <a:rPr lang="en-US" altLang="zh-CN" sz="2000">
                                <a:latin typeface="Cambria Math" panose="02040503050406030204" charset="0"/>
                                <a:cs typeface="Cambria Math" panose="02040503050406030204" charset="0"/>
                              </a:rPr>
                            </m:ctrlPr>
                          </m:limLowPr>
                          <m:e>
                            <m:r>
                              <m:rPr>
                                <m:sty m:val="p"/>
                              </m:rPr>
                              <a:rPr lang="en-US" altLang="zh-CN" sz="2000">
                                <a:latin typeface="Cambria Math" panose="02040503050406030204" charset="0"/>
                                <a:cs typeface="Cambria Math" panose="02040503050406030204" charset="0"/>
                              </a:rPr>
                              <m:t>min</m:t>
                            </m:r>
                          </m:e>
                          <m:lim>
                            <m:r>
                              <a:rPr lang="en-US" altLang="zh-CN" sz="2000" i="1">
                                <a:latin typeface="Cambria Math" panose="02040503050406030204" charset="0"/>
                                <a:cs typeface="Cambria Math" panose="02040503050406030204" charset="0"/>
                              </a:rPr>
                              <m:t>𝑙</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𝑗</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ℎ</m:t>
                            </m:r>
                          </m:lim>
                        </m:limLow>
                      </m:fName>
                      <m:e>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𝑃</m:t>
                            </m:r>
                          </m:e>
                          <m:sub>
                            <m:r>
                              <a:rPr lang="en-US" altLang="zh-CN" sz="2000" i="1">
                                <a:latin typeface="Cambria Math" panose="02040503050406030204" charset="0"/>
                                <a:cs typeface="Cambria Math" panose="02040503050406030204" charset="0"/>
                              </a:rPr>
                              <m:t>𝑖</m:t>
                            </m:r>
                          </m:sub>
                        </m:sSub>
                        <m:r>
                          <a:rPr lang="en-US" altLang="zh-CN" sz="2000" i="1">
                            <a:latin typeface="Cambria Math" panose="02040503050406030204" charset="0"/>
                            <a:cs typeface="Cambria Math" panose="02040503050406030204" charset="0"/>
                          </a:rPr>
                          <m:t>}</m:t>
                        </m:r>
                      </m:e>
                    </m:func>
                  </m:oMath>
                </a14:m>
                <a:r>
                  <a:rPr lang="zh-CN" altLang="en-US" sz="2000">
                    <a:latin typeface="+mn-cs"/>
                  </a:rPr>
                  <a:t>）</a:t>
                </a:r>
                <a:r>
                  <a:rPr lang="en-US" altLang="zh-CN" sz="2000">
                    <a:latin typeface="+mn-cs"/>
                  </a:rPr>
                  <a:t>,然后分别对子序列</a:t>
                </a:r>
                <a:r>
                  <a:rPr lang="en-US" altLang="zh-CN" sz="2000">
                    <a:latin typeface="+mn-cs"/>
                    <a:sym typeface="+mn-ea"/>
                  </a:rPr>
                  <a:t>{</a:t>
                </a:r>
                <a:r>
                  <a:rPr lang="en-US" altLang="zh-CN" sz="2000" i="1">
                    <a:latin typeface="+mn-cs"/>
                    <a:sym typeface="+mn-ea"/>
                  </a:rPr>
                  <a:t>r</a:t>
                </a:r>
                <a:r>
                  <a:rPr lang="en-US" altLang="zh-CN" sz="2000" i="1" baseline="-25000">
                    <a:latin typeface="+mn-cs"/>
                    <a:sym typeface="+mn-ea"/>
                  </a:rPr>
                  <a:t>l</a:t>
                </a:r>
                <a:r>
                  <a:rPr lang="en-US" altLang="zh-CN" sz="2000">
                    <a:latin typeface="+mn-cs"/>
                    <a:sym typeface="+mn-ea"/>
                  </a:rPr>
                  <a:t>,  </a:t>
                </a:r>
                <a:r>
                  <a:rPr lang="en-US" altLang="zh-CN" sz="2000" i="1">
                    <a:latin typeface="+mn-cs"/>
                    <a:sym typeface="+mn-ea"/>
                  </a:rPr>
                  <a:t>r</a:t>
                </a:r>
                <a:r>
                  <a:rPr lang="en-US" altLang="zh-CN" sz="2000" i="1" baseline="-25000">
                    <a:latin typeface="+mn-cs"/>
                    <a:sym typeface="+mn-ea"/>
                  </a:rPr>
                  <a:t>l+1</a:t>
                </a:r>
                <a:r>
                  <a:rPr lang="en-US" altLang="zh-CN" sz="2000">
                    <a:latin typeface="+mn-cs"/>
                    <a:sym typeface="+mn-ea"/>
                  </a:rPr>
                  <a:t>, ..., </a:t>
                </a:r>
                <a:r>
                  <a:rPr lang="en-US" altLang="zh-CN" sz="2000" i="1">
                    <a:latin typeface="+mn-cs"/>
                    <a:sym typeface="+mn-ea"/>
                  </a:rPr>
                  <a:t>r</a:t>
                </a:r>
                <a:r>
                  <a:rPr lang="en-US" altLang="zh-CN" sz="2000" i="1" baseline="-25000">
                    <a:latin typeface="+mn-cs"/>
                    <a:sym typeface="+mn-ea"/>
                  </a:rPr>
                  <a:t>i-1</a:t>
                </a:r>
                <a:r>
                  <a:rPr lang="en-US" altLang="zh-CN" sz="2000">
                    <a:latin typeface="+mn-cs"/>
                    <a:sym typeface="+mn-ea"/>
                  </a:rPr>
                  <a:t>}</a:t>
                </a:r>
                <a:r>
                  <a:rPr lang="zh-CN" altLang="en-US" sz="2000">
                    <a:latin typeface="+mn-cs"/>
                    <a:sym typeface="+mn-ea"/>
                  </a:rPr>
                  <a:t>和</a:t>
                </a:r>
                <a:r>
                  <a:rPr lang="en-US" altLang="zh-CN" sz="2000">
                    <a:latin typeface="+mn-cs"/>
                    <a:sym typeface="+mn-ea"/>
                  </a:rPr>
                  <a:t>{</a:t>
                </a:r>
                <a:r>
                  <a:rPr lang="en-US" altLang="zh-CN" sz="2000" i="1">
                    <a:latin typeface="+mn-cs"/>
                    <a:sym typeface="+mn-ea"/>
                  </a:rPr>
                  <a:t>r</a:t>
                </a:r>
                <a:r>
                  <a:rPr lang="en-US" altLang="zh-CN" sz="2000" i="1" baseline="-25000">
                    <a:latin typeface="+mn-cs"/>
                    <a:sym typeface="+mn-ea"/>
                  </a:rPr>
                  <a:t>i+1</a:t>
                </a:r>
                <a:r>
                  <a:rPr lang="en-US" altLang="zh-CN" sz="2000">
                    <a:latin typeface="+mn-cs"/>
                    <a:sym typeface="+mn-ea"/>
                  </a:rPr>
                  <a:t>, ..., </a:t>
                </a:r>
                <a:r>
                  <a:rPr lang="en-US" altLang="zh-CN" sz="2000" i="1">
                    <a:latin typeface="+mn-cs"/>
                    <a:sym typeface="+mn-ea"/>
                  </a:rPr>
                  <a:t>r</a:t>
                </a:r>
                <a:r>
                  <a:rPr lang="en-US" altLang="zh-CN" sz="2000" i="1" baseline="-25000">
                    <a:latin typeface="+mn-cs"/>
                    <a:sym typeface="+mn-ea"/>
                  </a:rPr>
                  <a:t>h</a:t>
                </a:r>
                <a:r>
                  <a:rPr lang="en-US" altLang="zh-CN" sz="2000">
                    <a:latin typeface="+mn-cs"/>
                    <a:sym typeface="+mn-ea"/>
                  </a:rPr>
                  <a:t>}</a:t>
                </a:r>
                <a:r>
                  <a:rPr lang="zh-CN" altLang="en-US" sz="2000">
                    <a:latin typeface="+mn-cs"/>
                    <a:sym typeface="+mn-ea"/>
                  </a:rPr>
                  <a:t>构造次优查找树，并分别设为根结点</a:t>
                </a:r>
                <a:r>
                  <a:rPr lang="en-US" altLang="zh-CN" sz="2000">
                    <a:latin typeface="+mn-cs"/>
                    <a:sym typeface="+mn-ea"/>
                  </a:rPr>
                  <a:t>       </a:t>
                </a:r>
                <a:r>
                  <a:rPr lang="zh-CN" altLang="en-US" sz="2000">
                    <a:latin typeface="+mn-cs"/>
                    <a:sym typeface="+mn-ea"/>
                  </a:rPr>
                  <a:t>的左子树和右子树。</a:t>
                </a:r>
                <a:endParaRPr lang="zh-CN" altLang="en-US" sz="2000">
                  <a:latin typeface="+mn-cs"/>
                  <a:sym typeface="+mn-ea"/>
                </a:endParaRPr>
              </a:p>
              <a:p>
                <a:pPr marL="342900" indent="-342900">
                  <a:lnSpc>
                    <a:spcPct val="140000"/>
                  </a:lnSpc>
                  <a:buClr>
                    <a:srgbClr val="00B0F0"/>
                  </a:buClr>
                  <a:buFont typeface="Wingdings" panose="05000000000000000000" charset="0"/>
                  <a:buChar char="l"/>
                </a:pPr>
                <a:r>
                  <a:rPr lang="zh-CN" altLang="en-US" sz="2000">
                    <a:latin typeface="+mn-cs"/>
                    <a:sym typeface="+mn-ea"/>
                  </a:rPr>
                  <a:t>为便于计算</a:t>
                </a:r>
                <a14:m>
                  <m:oMath xmlns:m="http://schemas.openxmlformats.org/officeDocument/2006/math">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𝑃</m:t>
                    </m:r>
                  </m:oMath>
                </a14:m>
                <a:r>
                  <a:rPr lang="zh-CN" altLang="en-US" sz="2000">
                    <a:latin typeface="Cambria Math" panose="02040503050406030204" charset="0"/>
                    <a:cs typeface="Cambria Math" panose="02040503050406030204" charset="0"/>
                  </a:rPr>
                  <a:t>，引入累计权值和</a:t>
                </a:r>
                <a:endParaRPr lang="zh-CN" altLang="en-US" sz="2000">
                  <a:latin typeface="Cambria Math" panose="02040503050406030204" charset="0"/>
                  <a:cs typeface="Cambria Math" panose="02040503050406030204" charset="0"/>
                </a:endParaRPr>
              </a:p>
              <a:p>
                <a:pPr indent="0">
                  <a:lnSpc>
                    <a:spcPct val="140000"/>
                  </a:lnSpc>
                  <a:buClr>
                    <a:srgbClr val="00B0F0"/>
                  </a:buClr>
                  <a:buFont typeface="Wingdings" panose="05000000000000000000" charset="0"/>
                  <a:buNone/>
                </a:pPr>
                <a:endParaRPr lang="zh-CN" altLang="en-US" sz="2000">
                  <a:latin typeface="Cambria Math" panose="02040503050406030204" charset="0"/>
                  <a:cs typeface="Cambria Math" panose="02040503050406030204" charset="0"/>
                  <a:sym typeface="+mn-ea"/>
                </a:endParaRPr>
              </a:p>
              <a:p>
                <a:pPr indent="0">
                  <a:lnSpc>
                    <a:spcPct val="140000"/>
                  </a:lnSpc>
                  <a:buClr>
                    <a:srgbClr val="00B0F0"/>
                  </a:buClr>
                  <a:buFont typeface="Wingdings" panose="05000000000000000000" charset="0"/>
                  <a:buNone/>
                </a:pPr>
                <a:endParaRPr lang="zh-CN" altLang="en-US" sz="2000">
                  <a:latin typeface="Cambria Math" panose="02040503050406030204" charset="0"/>
                  <a:cs typeface="Cambria Math" panose="02040503050406030204" charset="0"/>
                  <a:sym typeface="+mn-ea"/>
                </a:endParaRPr>
              </a:p>
              <a:p>
                <a:pPr indent="0">
                  <a:lnSpc>
                    <a:spcPct val="140000"/>
                  </a:lnSpc>
                  <a:buClr>
                    <a:srgbClr val="00B0F0"/>
                  </a:buClr>
                  <a:buFont typeface="Wingdings" panose="05000000000000000000" charset="0"/>
                  <a:buNone/>
                </a:pPr>
                <a:r>
                  <a:rPr lang="zh-CN" altLang="en-US" sz="2000">
                    <a:latin typeface="Cambria Math" panose="02040503050406030204" charset="0"/>
                    <a:cs typeface="Cambria Math" panose="02040503050406030204" charset="0"/>
                    <a:sym typeface="+mn-ea"/>
                  </a:rPr>
                  <a:t>并设</a:t>
                </a:r>
                <a:r>
                  <a:rPr lang="en-US" altLang="zh-CN" sz="2000" i="1">
                    <a:latin typeface="+mn-cs"/>
                    <a:sym typeface="+mn-ea"/>
                  </a:rPr>
                  <a:t>w</a:t>
                </a:r>
                <a:r>
                  <a:rPr lang="en-US" altLang="zh-CN" sz="2000" i="1" baseline="-25000">
                    <a:latin typeface="+mn-cs"/>
                    <a:sym typeface="+mn-ea"/>
                  </a:rPr>
                  <a:t>l-1</a:t>
                </a:r>
                <a:r>
                  <a:rPr lang="en-US" altLang="zh-CN" sz="2000" i="1">
                    <a:latin typeface="+mn-cs"/>
                    <a:sym typeface="+mn-ea"/>
                  </a:rPr>
                  <a:t>=0</a:t>
                </a:r>
                <a:r>
                  <a:rPr lang="zh-CN" altLang="en-US" sz="2000">
                    <a:latin typeface="Cambria Math" panose="02040503050406030204" charset="0"/>
                    <a:cs typeface="Cambria Math" panose="02040503050406030204" charset="0"/>
                    <a:sym typeface="+mn-ea"/>
                  </a:rPr>
                  <a:t>和</a:t>
                </a:r>
                <a:r>
                  <a:rPr lang="en-US" altLang="zh-CN" sz="2000" i="1">
                    <a:latin typeface="+mn-cs"/>
                    <a:sym typeface="+mn-ea"/>
                  </a:rPr>
                  <a:t>sw</a:t>
                </a:r>
                <a:r>
                  <a:rPr lang="en-US" altLang="zh-CN" sz="2000" i="1" baseline="-25000">
                    <a:latin typeface="+mn-cs"/>
                    <a:sym typeface="+mn-ea"/>
                  </a:rPr>
                  <a:t>l-1</a:t>
                </a:r>
                <a:r>
                  <a:rPr lang="en-US" altLang="zh-CN" sz="2000" i="1">
                    <a:latin typeface="+mn-cs"/>
                    <a:sym typeface="+mn-ea"/>
                  </a:rPr>
                  <a:t>=0</a:t>
                </a:r>
                <a:r>
                  <a:rPr lang="zh-CN" altLang="en-US" sz="2000">
                    <a:latin typeface="Cambria Math" panose="02040503050406030204" charset="0"/>
                    <a:cs typeface="Cambria Math" panose="02040503050406030204" charset="0"/>
                    <a:sym typeface="+mn-ea"/>
                  </a:rPr>
                  <a:t>，则</a:t>
                </a:r>
                <a:endParaRPr lang="zh-CN" altLang="en-US" sz="2000">
                  <a:latin typeface="Cambria Math" panose="02040503050406030204" charset="0"/>
                  <a:cs typeface="Cambria Math" panose="02040503050406030204"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690245" y="353695"/>
                <a:ext cx="10728325" cy="5971540"/>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8" name="组合 7"/>
          <p:cNvGrpSpPr/>
          <p:nvPr/>
        </p:nvGrpSpPr>
        <p:grpSpPr>
          <a:xfrm>
            <a:off x="8067675" y="781050"/>
            <a:ext cx="472440" cy="401320"/>
            <a:chOff x="1150" y="4223"/>
            <a:chExt cx="744" cy="632"/>
          </a:xfrm>
        </p:grpSpPr>
        <p:sp>
          <p:nvSpPr>
            <p:cNvPr id="4" name="椭圆 3"/>
            <p:cNvSpPr/>
            <p:nvPr/>
          </p:nvSpPr>
          <p:spPr>
            <a:xfrm>
              <a:off x="1150" y="4255"/>
              <a:ext cx="673" cy="6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文本框 6"/>
            <p:cNvSpPr txBox="1"/>
            <p:nvPr/>
          </p:nvSpPr>
          <p:spPr>
            <a:xfrm>
              <a:off x="1278" y="4223"/>
              <a:ext cx="616" cy="544"/>
            </a:xfrm>
            <a:prstGeom prst="rect">
              <a:avLst/>
            </a:prstGeom>
            <a:noFill/>
          </p:spPr>
          <p:txBody>
            <a:bodyPr wrap="square" rtlCol="0">
              <a:noAutofit/>
            </a:bodyPr>
            <a:p>
              <a:r>
                <a:rPr lang="en-US" altLang="zh-CN" i="1">
                  <a:latin typeface="+mn-cs"/>
                </a:rPr>
                <a:t>r</a:t>
              </a:r>
              <a:r>
                <a:rPr lang="en-US" altLang="zh-CN" i="1" baseline="-25000">
                  <a:latin typeface="+mn-cs"/>
                </a:rPr>
                <a:t>i</a:t>
              </a:r>
              <a:endParaRPr lang="en-US" altLang="zh-CN" i="1" baseline="-25000">
                <a:latin typeface="+mn-cs"/>
              </a:endParaRPr>
            </a:p>
          </p:txBody>
        </p:sp>
      </p:grpSp>
      <mc:AlternateContent xmlns:mc="http://schemas.openxmlformats.org/markup-compatibility/2006">
        <mc:Choice xmlns:a14="http://schemas.microsoft.com/office/drawing/2010/main" Requires="a14">
          <p:sp>
            <p:nvSpPr>
              <p:cNvPr id="10" name="文本框 9"/>
              <p:cNvSpPr txBox="1"/>
              <p:nvPr/>
            </p:nvSpPr>
            <p:spPr>
              <a:xfrm>
                <a:off x="4231640" y="1200150"/>
                <a:ext cx="2466975" cy="857885"/>
              </a:xfrm>
              <a:prstGeom prst="rect">
                <a:avLst/>
              </a:prstGeom>
              <a:noFill/>
            </p:spPr>
            <p:txBody>
              <a:bodyPr wrap="none" rtlCol="0" anchor="t">
                <a:no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ℎ</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𝑖</m:t>
                                  </m:r>
                                </m:sub>
                              </m:sSub>
                            </m:e>
                          </m:nary>
                          <m:r>
                            <a:rPr lang="en-US" altLang="zh-CN" i="1">
                              <a:latin typeface="Cambria Math" panose="02040503050406030204" charset="0"/>
                              <a:cs typeface="Cambria Math" panose="02040503050406030204" charset="0"/>
                            </a:rPr>
                            <m:t>−</m:t>
                          </m:r>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ub>
                            <m:sup>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1</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𝑗</m:t>
                                  </m:r>
                                </m:sub>
                              </m:sSub>
                            </m:e>
                          </m:nary>
                        </m:e>
                      </m:d>
                    </m:oMath>
                  </m:oMathPara>
                </a14:m>
                <a:endParaRPr lang="zh-CN" altLang="en-US"/>
              </a:p>
            </p:txBody>
          </p:sp>
        </mc:Choice>
        <mc:Fallback>
          <p:sp>
            <p:nvSpPr>
              <p:cNvPr id="10" name="文本框 9"/>
              <p:cNvSpPr txBox="1">
                <a:spLocks noRot="1" noChangeAspect="1" noMove="1" noResize="1" noEditPoints="1" noAdjustHandles="1" noChangeArrowheads="1" noChangeShapeType="1" noTextEdit="1"/>
              </p:cNvSpPr>
              <p:nvPr/>
            </p:nvSpPr>
            <p:spPr>
              <a:xfrm>
                <a:off x="4231640" y="1200150"/>
                <a:ext cx="2466975" cy="857885"/>
              </a:xfrm>
              <a:prstGeom prst="rect">
                <a:avLst/>
              </a:prstGeom>
              <a:blipFill rotWithShape="1">
                <a:blip r:embed="rId2"/>
                <a:stretch>
                  <a:fillRect r="-2600" b="-6440"/>
                </a:stretch>
              </a:blipFill>
            </p:spPr>
            <p:txBody>
              <a:bodyPr/>
              <a:lstStyle/>
              <a:p>
                <a:r>
                  <a:rPr lang="zh-CN" altLang="en-US">
                    <a:noFill/>
                  </a:rPr>
                  <a:t> </a:t>
                </a:r>
              </a:p>
            </p:txBody>
          </p:sp>
        </mc:Fallback>
      </mc:AlternateContent>
      <p:sp>
        <p:nvSpPr>
          <p:cNvPr id="12" name="椭圆 11"/>
          <p:cNvSpPr/>
          <p:nvPr/>
        </p:nvSpPr>
        <p:spPr>
          <a:xfrm>
            <a:off x="2813685" y="2708910"/>
            <a:ext cx="427355" cy="3810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2894965" y="2684145"/>
            <a:ext cx="391160" cy="345440"/>
          </a:xfrm>
          <a:prstGeom prst="rect">
            <a:avLst/>
          </a:prstGeom>
          <a:noFill/>
        </p:spPr>
        <p:txBody>
          <a:bodyPr wrap="square" rtlCol="0">
            <a:noAutofit/>
          </a:bodyPr>
          <a:p>
            <a:r>
              <a:rPr lang="en-US" altLang="zh-CN" i="1">
                <a:latin typeface="+mn-cs"/>
              </a:rPr>
              <a:t>r</a:t>
            </a:r>
            <a:r>
              <a:rPr lang="en-US" altLang="zh-CN" i="1" baseline="-25000">
                <a:latin typeface="+mn-cs"/>
              </a:rPr>
              <a:t>i</a:t>
            </a:r>
            <a:endParaRPr lang="en-US" altLang="zh-CN" i="1" baseline="-25000">
              <a:latin typeface="+mn-cs"/>
            </a:endParaRPr>
          </a:p>
        </p:txBody>
      </p:sp>
      <mc:AlternateContent xmlns:mc="http://schemas.openxmlformats.org/markup-compatibility/2006">
        <mc:Choice xmlns:a14="http://schemas.microsoft.com/office/drawing/2010/main" Requires="a14">
          <p:sp>
            <p:nvSpPr>
              <p:cNvPr id="14" name="文本框 13"/>
              <p:cNvSpPr txBox="1"/>
              <p:nvPr/>
            </p:nvSpPr>
            <p:spPr>
              <a:xfrm>
                <a:off x="4871656" y="2882519"/>
                <a:ext cx="1464310" cy="9144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ub>
                        <m:sup>
                          <m:r>
                            <a:rPr lang="en-US" altLang="zh-CN" i="1">
                              <a:latin typeface="Cambria Math" panose="02040503050406030204" charset="0"/>
                              <a:cs typeface="Cambria Math" panose="02040503050406030204" charset="0"/>
                            </a:rPr>
                            <m:t>𝑖</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𝑗</m:t>
                              </m:r>
                            </m:sub>
                          </m:sSub>
                        </m:e>
                      </m:nary>
                    </m:oMath>
                  </m:oMathPara>
                </a14:m>
                <a:endParaRPr lang="zh-CN" altLang="en-US"/>
              </a:p>
            </p:txBody>
          </p:sp>
        </mc:Choice>
        <mc:Fallback>
          <p:sp>
            <p:nvSpPr>
              <p:cNvPr id="14" name="文本框 13"/>
              <p:cNvSpPr txBox="1">
                <a:spLocks noRot="1" noChangeAspect="1" noMove="1" noResize="1" noEditPoints="1" noAdjustHandles="1" noChangeArrowheads="1" noChangeShapeType="1" noTextEdit="1"/>
              </p:cNvSpPr>
              <p:nvPr/>
            </p:nvSpPr>
            <p:spPr>
              <a:xfrm>
                <a:off x="4871656" y="2882519"/>
                <a:ext cx="1464310" cy="914400"/>
              </a:xfrm>
              <a:prstGeom prst="rect">
                <a:avLst/>
              </a:prstGeom>
              <a:blipFill rotWithShape="1">
                <a:blip r:embed="rId3"/>
                <a:stretch>
                  <a:fillRect l="-39" t="-28" r="39" b="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642296" y="3953764"/>
                <a:ext cx="2619375" cy="178752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𝑙</m:t>
                                  </m:r>
                                </m:sub>
                                <m:sup>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1</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𝑗</m:t>
                                      </m:r>
                                    </m:sub>
                                  </m:sSub>
                                </m:e>
                              </m:nary>
                            </m:e>
                            <m:e>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ℎ</m:t>
                                  </m:r>
                                </m:sub>
                              </m:sSub>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nary>
                                <m:naryPr>
                                  <m:chr m:val="∑"/>
                                  <m:limLoc m:val="undOvr"/>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ℎ</m:t>
                                  </m:r>
                                </m:sup>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𝑗</m:t>
                                      </m:r>
                                    </m:sub>
                                  </m:sSub>
                                </m:e>
                              </m:nary>
                            </m:e>
                          </m:eqArr>
                        </m:e>
                      </m:d>
                    </m:oMath>
                  </m:oMathPara>
                </a14:m>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3642296" y="3953764"/>
                <a:ext cx="2619375" cy="1787525"/>
              </a:xfrm>
              <a:prstGeom prst="rect">
                <a:avLst/>
              </a:prstGeom>
              <a:blipFill rotWithShape="1">
                <a:blip r:embed="rId4"/>
                <a:stretch>
                  <a:fillRect l="-22" t="-14" r="22"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7164006" y="4781804"/>
                <a:ext cx="4007485" cy="92202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ℎ</m:t>
                              </m:r>
                            </m:sub>
                          </m:sSub>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e>
                      </m:d>
                    </m:oMath>
                  </m:oMathPara>
                </a14:m>
                <a:endParaRPr lang="en-US" altLang="zh-CN" i="1">
                  <a:latin typeface="Cambria Math" panose="02040503050406030204" charset="0"/>
                  <a:cs typeface="Cambria Math" panose="02040503050406030204" charset="0"/>
                </a:endParaRPr>
              </a:p>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   </m:t>
                      </m:r>
                    </m:oMath>
                  </m:oMathPara>
                </a14:m>
                <a:endParaRPr lang="en-US" altLang="zh-CN" i="1">
                  <a:latin typeface="Cambria Math" panose="02040503050406030204" charset="0"/>
                  <a:cs typeface="Cambria Math" panose="02040503050406030204" charset="0"/>
                </a:endParaRPr>
              </a:p>
              <a:p>
                <a:pPr algn="l"/>
                <a:r>
                  <a:rPr lang="en-US" altLang="zh-CN" i="1">
                    <a:latin typeface="Cambria Math" panose="02040503050406030204" charset="0"/>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m:t>
                    </m:r>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ℎ</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𝑙−</m:t>
                            </m:r>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𝑤</m:t>
                            </m:r>
                          </m:e>
                          <m:sub>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Sub>
                      </m:e>
                    </m:d>
                  </m:oMath>
                </a14:m>
                <a:endParaRPr lang="en-US" altLang="zh-CN"/>
              </a:p>
            </p:txBody>
          </p:sp>
        </mc:Choice>
        <mc:Fallback>
          <p:sp>
            <p:nvSpPr>
              <p:cNvPr id="16" name="文本框 15"/>
              <p:cNvSpPr txBox="1">
                <a:spLocks noRot="1" noChangeAspect="1" noMove="1" noResize="1" noEditPoints="1" noAdjustHandles="1" noChangeArrowheads="1" noChangeShapeType="1" noTextEdit="1"/>
              </p:cNvSpPr>
              <p:nvPr/>
            </p:nvSpPr>
            <p:spPr>
              <a:xfrm>
                <a:off x="7164006" y="4781804"/>
                <a:ext cx="4007485" cy="922020"/>
              </a:xfrm>
              <a:prstGeom prst="rect">
                <a:avLst/>
              </a:prstGeom>
              <a:blipFill rotWithShape="1">
                <a:blip r:embed="rId5"/>
                <a:stretch>
                  <a:fillRect l="-14" t="-28" r="14" b="28"/>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nvSpPr>
            <p:spPr>
              <a:xfrm>
                <a:off x="697230" y="436245"/>
                <a:ext cx="10655300" cy="5692775"/>
              </a:xfrm>
              <a:prstGeom prst="rect">
                <a:avLst/>
              </a:prstGeom>
              <a:noFill/>
            </p:spPr>
            <p:txBody>
              <a:bodyPr wrap="square" rtlCol="0">
                <a:spAutoFit/>
              </a:bodyPr>
              <a:p>
                <a:pPr>
                  <a:lnSpc>
                    <a:spcPct val="130000"/>
                  </a:lnSpc>
                </a:pPr>
                <a:r>
                  <a:rPr lang="en-US" altLang="zh-CN" sz="2000">
                    <a:latin typeface="+mn-cs"/>
                  </a:rPr>
                  <a:t>void </a:t>
                </a:r>
                <a:r>
                  <a:rPr lang="en-US" altLang="zh-CN" sz="2000">
                    <a:solidFill>
                      <a:srgbClr val="FF0000"/>
                    </a:solidFill>
                    <a:latin typeface="+mn-cs"/>
                  </a:rPr>
                  <a:t>SecondOptimal</a:t>
                </a:r>
                <a:r>
                  <a:rPr lang="en-US" altLang="zh-CN" sz="2000">
                    <a:latin typeface="+mn-cs"/>
                  </a:rPr>
                  <a:t>(BiTree &amp;T, ElemType R[], float sw[], int low, int high){</a:t>
                </a:r>
                <a:endParaRPr lang="en-US" altLang="zh-CN" sz="2000">
                  <a:latin typeface="+mn-cs"/>
                </a:endParaRPr>
              </a:p>
              <a:p>
                <a:pPr indent="457200">
                  <a:lnSpc>
                    <a:spcPct val="130000"/>
                  </a:lnSpc>
                </a:pPr>
                <a:r>
                  <a:rPr lang="en-US" altLang="zh-CN" sz="2000">
                    <a:solidFill>
                      <a:srgbClr val="00B050"/>
                    </a:solidFill>
                    <a:latin typeface="+mn-cs"/>
                  </a:rPr>
                  <a:t>//由有序表R[1ow..high]及其累计权值表sw(其中sw[0]==0)递归构造次优查找树T</a:t>
                </a:r>
                <a:endParaRPr lang="en-US" altLang="zh-CN" sz="2000">
                  <a:solidFill>
                    <a:srgbClr val="00B050"/>
                  </a:solidFill>
                  <a:latin typeface="+mn-cs"/>
                </a:endParaRPr>
              </a:p>
              <a:p>
                <a:pPr indent="457200">
                  <a:lnSpc>
                    <a:spcPct val="130000"/>
                  </a:lnSpc>
                </a:pPr>
                <a:r>
                  <a:rPr lang="en-US" altLang="zh-CN" sz="2000">
                    <a:latin typeface="+mn-cs"/>
                  </a:rPr>
                  <a:t>i = low; min = abs(sw[high]-sw[low]); dw = sw[high] + sw[low-1];</a:t>
                </a:r>
                <a:endParaRPr lang="en-US" altLang="zh-CN" sz="2000">
                  <a:latin typeface="+mn-cs"/>
                </a:endParaRPr>
              </a:p>
              <a:p>
                <a:pPr indent="457200">
                  <a:lnSpc>
                    <a:spcPct val="130000"/>
                  </a:lnSpc>
                </a:pPr>
                <a:r>
                  <a:rPr lang="en-US" altLang="zh-CN" sz="2000">
                    <a:latin typeface="+mn-cs"/>
                  </a:rPr>
                  <a:t>for(j = low+l; j &lt;= high; ++ j)      </a:t>
                </a:r>
                <a:r>
                  <a:rPr lang="en-US" altLang="zh-CN" sz="2000">
                    <a:solidFill>
                      <a:srgbClr val="00B050"/>
                    </a:solidFill>
                    <a:latin typeface="+mn-cs"/>
                  </a:rPr>
                  <a:t>//选择最小的</a:t>
                </a:r>
                <a14:m>
                  <m:oMath xmlns:m="http://schemas.openxmlformats.org/officeDocument/2006/math">
                    <m:r>
                      <a:rPr lang="en-US" altLang="zh-CN" sz="2000" i="1">
                        <a:solidFill>
                          <a:srgbClr val="00B050"/>
                        </a:solidFill>
                        <a:latin typeface="Cambria Math" panose="02040503050406030204" charset="0"/>
                        <a:cs typeface="Cambria Math" panose="02040503050406030204" charset="0"/>
                      </a:rPr>
                      <m:t>∆</m:t>
                    </m:r>
                    <m:sSub>
                      <m:sSubPr>
                        <m:ctrlPr>
                          <a:rPr lang="en-US" altLang="zh-CN" sz="2000" i="1">
                            <a:solidFill>
                              <a:srgbClr val="00B050"/>
                            </a:solidFill>
                            <a:latin typeface="Cambria Math" panose="02040503050406030204" charset="0"/>
                            <a:cs typeface="Cambria Math" panose="02040503050406030204" charset="0"/>
                          </a:rPr>
                        </m:ctrlPr>
                      </m:sSubPr>
                      <m:e>
                        <m:r>
                          <a:rPr lang="en-US" altLang="zh-CN" sz="2000" i="1">
                            <a:solidFill>
                              <a:srgbClr val="00B050"/>
                            </a:solidFill>
                            <a:latin typeface="Cambria Math" panose="02040503050406030204" charset="0"/>
                            <a:cs typeface="Cambria Math" panose="02040503050406030204" charset="0"/>
                          </a:rPr>
                          <m:t>𝑃</m:t>
                        </m:r>
                      </m:e>
                      <m:sub>
                        <m:r>
                          <a:rPr lang="en-US" altLang="zh-CN" sz="2000" i="1">
                            <a:solidFill>
                              <a:srgbClr val="00B050"/>
                            </a:solidFill>
                            <a:latin typeface="Cambria Math" panose="02040503050406030204" charset="0"/>
                            <a:cs typeface="Cambria Math" panose="02040503050406030204" charset="0"/>
                          </a:rPr>
                          <m:t>𝑖</m:t>
                        </m:r>
                      </m:sub>
                    </m:sSub>
                  </m:oMath>
                </a14:m>
                <a:r>
                  <a:rPr lang="en-US" altLang="zh-CN" sz="2000">
                    <a:solidFill>
                      <a:srgbClr val="00B050"/>
                    </a:solidFill>
                    <a:latin typeface="+mn-cs"/>
                  </a:rPr>
                  <a:t>值</a:t>
                </a:r>
                <a:endParaRPr lang="en-US" altLang="zh-CN" sz="2000">
                  <a:solidFill>
                    <a:srgbClr val="00B050"/>
                  </a:solidFill>
                  <a:latin typeface="+mn-cs"/>
                </a:endParaRPr>
              </a:p>
              <a:p>
                <a:pPr marL="457200" lvl="1" indent="457200">
                  <a:lnSpc>
                    <a:spcPct val="130000"/>
                  </a:lnSpc>
                </a:pPr>
                <a:r>
                  <a:rPr lang="en-US" altLang="zh-CN" sz="2000">
                    <a:latin typeface="+mn-cs"/>
                  </a:rPr>
                  <a:t>if(abs(dw - sw[j] - sw[j-1]) &lt;  min){</a:t>
                </a:r>
                <a:endParaRPr lang="en-US" altLang="zh-CN" sz="2000">
                  <a:latin typeface="+mn-cs"/>
                </a:endParaRPr>
              </a:p>
              <a:p>
                <a:pPr marL="914400" lvl="2" indent="457200">
                  <a:lnSpc>
                    <a:spcPct val="130000"/>
                  </a:lnSpc>
                </a:pPr>
                <a:r>
                  <a:rPr lang="en-US" altLang="zh-CN" sz="2000">
                    <a:latin typeface="+mn-cs"/>
                  </a:rPr>
                  <a:t>i = j; min = abs(dw-sw[j]-sw[j-1]);</a:t>
                </a:r>
                <a:endParaRPr lang="en-US" altLang="zh-CN" sz="2000">
                  <a:latin typeface="+mn-cs"/>
                </a:endParaRPr>
              </a:p>
              <a:p>
                <a:pPr marL="457200" lvl="1" indent="457200">
                  <a:lnSpc>
                    <a:spcPct val="130000"/>
                  </a:lnSpc>
                </a:pPr>
                <a:r>
                  <a:rPr lang="en-US" altLang="zh-CN" sz="2000">
                    <a:latin typeface="+mn-cs"/>
                  </a:rPr>
                  <a:t>}</a:t>
                </a:r>
                <a:endParaRPr lang="en-US" altLang="zh-CN" sz="2000">
                  <a:latin typeface="+mn-cs"/>
                </a:endParaRPr>
              </a:p>
              <a:p>
                <a:pPr indent="457200">
                  <a:lnSpc>
                    <a:spcPct val="130000"/>
                  </a:lnSpc>
                </a:pPr>
                <a:r>
                  <a:rPr lang="en-US" altLang="zh-CN" sz="2000">
                    <a:latin typeface="+mn-cs"/>
                  </a:rPr>
                  <a:t>T = (BiTree)malloc(sizeof(BiTNode));</a:t>
                </a:r>
                <a:endParaRPr lang="en-US" altLang="zh-CN" sz="2000">
                  <a:latin typeface="+mn-cs"/>
                </a:endParaRPr>
              </a:p>
              <a:p>
                <a:pPr indent="457200">
                  <a:lnSpc>
                    <a:spcPct val="130000"/>
                  </a:lnSpc>
                </a:pPr>
                <a:r>
                  <a:rPr lang="en-US" altLang="zh-CN" sz="2000">
                    <a:latin typeface="+mn-cs"/>
                  </a:rPr>
                  <a:t>T-&gt;data = R[i];					</a:t>
                </a:r>
                <a:r>
                  <a:rPr lang="en-US" altLang="zh-CN" sz="2000">
                    <a:solidFill>
                      <a:srgbClr val="00B050"/>
                    </a:solidFill>
                    <a:latin typeface="+mn-cs"/>
                  </a:rPr>
                  <a:t>//生成结点</a:t>
                </a:r>
                <a:endParaRPr lang="en-US" altLang="zh-CN" sz="2000">
                  <a:solidFill>
                    <a:srgbClr val="00B050"/>
                  </a:solidFill>
                  <a:latin typeface="+mn-cs"/>
                </a:endParaRPr>
              </a:p>
              <a:p>
                <a:pPr indent="457200">
                  <a:lnSpc>
                    <a:spcPct val="130000"/>
                  </a:lnSpc>
                </a:pPr>
                <a:r>
                  <a:rPr lang="en-US" altLang="zh-CN" sz="2000">
                    <a:latin typeface="+mn-cs"/>
                    <a:sym typeface="+mn-ea"/>
                  </a:rPr>
                  <a:t>if(i == low) T&gt;lchild = NULL;   			</a:t>
                </a:r>
                <a:r>
                  <a:rPr lang="en-US" altLang="zh-CN" sz="2000">
                    <a:solidFill>
                      <a:srgbClr val="00B050"/>
                    </a:solidFill>
                    <a:latin typeface="+mn-cs"/>
                    <a:sym typeface="+mn-ea"/>
                  </a:rPr>
                  <a:t>//</a:t>
                </a:r>
                <a:r>
                  <a:rPr lang="en-US" altLang="zh-CN" sz="2000">
                    <a:solidFill>
                      <a:srgbClr val="00B050"/>
                    </a:solidFill>
                    <a:latin typeface="+mn-cs"/>
                  </a:rPr>
                  <a:t>左子树空</a:t>
                </a:r>
                <a:endParaRPr lang="en-US" altLang="zh-CN" sz="2000">
                  <a:solidFill>
                    <a:srgbClr val="00B050"/>
                  </a:solidFill>
                  <a:latin typeface="+mn-cs"/>
                </a:endParaRPr>
              </a:p>
              <a:p>
                <a:pPr indent="457200">
                  <a:lnSpc>
                    <a:spcPct val="130000"/>
                  </a:lnSpc>
                </a:pPr>
                <a:r>
                  <a:rPr lang="en-US" altLang="zh-CN" sz="2000">
                    <a:latin typeface="+mn-cs"/>
                  </a:rPr>
                  <a:t>else </a:t>
                </a:r>
                <a:r>
                  <a:rPr lang="en-US" altLang="zh-CN" sz="2000">
                    <a:solidFill>
                      <a:srgbClr val="FF0000"/>
                    </a:solidFill>
                    <a:latin typeface="+mn-cs"/>
                  </a:rPr>
                  <a:t>SecondOptimal</a:t>
                </a:r>
                <a:r>
                  <a:rPr lang="en-US" altLang="zh-CN" sz="2000">
                    <a:latin typeface="+mn-cs"/>
                  </a:rPr>
                  <a:t>(T-&gt;lchild，R，sw，low，i-1);	</a:t>
                </a:r>
                <a:r>
                  <a:rPr lang="en-US" altLang="zh-CN" sz="2000">
                    <a:solidFill>
                      <a:srgbClr val="00B050"/>
                    </a:solidFill>
                    <a:latin typeface="+mn-cs"/>
                  </a:rPr>
                  <a:t>/</a:t>
                </a:r>
                <a:r>
                  <a:rPr lang="en-US" altLang="zh-CN" sz="2000">
                    <a:solidFill>
                      <a:srgbClr val="00B050"/>
                    </a:solidFill>
                    <a:latin typeface="+mn-cs"/>
                    <a:sym typeface="+mn-ea"/>
                  </a:rPr>
                  <a:t>/构造左子树</a:t>
                </a:r>
                <a:endParaRPr lang="en-US" altLang="zh-CN" sz="2000">
                  <a:solidFill>
                    <a:srgbClr val="00B050"/>
                  </a:solidFill>
                  <a:latin typeface="+mn-cs"/>
                </a:endParaRPr>
              </a:p>
              <a:p>
                <a:pPr indent="457200">
                  <a:lnSpc>
                    <a:spcPct val="130000"/>
                  </a:lnSpc>
                </a:pPr>
                <a:r>
                  <a:rPr lang="en-US" altLang="zh-CN" sz="2000">
                    <a:latin typeface="+mn-cs"/>
                  </a:rPr>
                  <a:t>if(i == high) T-&gt;rchild = NUL;   			</a:t>
                </a:r>
                <a:r>
                  <a:rPr lang="en-US" altLang="zh-CN" sz="2000">
                    <a:solidFill>
                      <a:srgbClr val="00B050"/>
                    </a:solidFill>
                    <a:latin typeface="+mn-cs"/>
                    <a:sym typeface="+mn-ea"/>
                  </a:rPr>
                  <a:t>//右子树空</a:t>
                </a:r>
                <a:endParaRPr lang="en-US" altLang="zh-CN" sz="2000">
                  <a:solidFill>
                    <a:srgbClr val="00B050"/>
                  </a:solidFill>
                  <a:latin typeface="+mn-cs"/>
                </a:endParaRPr>
              </a:p>
              <a:p>
                <a:pPr indent="457200">
                  <a:lnSpc>
                    <a:spcPct val="130000"/>
                  </a:lnSpc>
                </a:pPr>
                <a:r>
                  <a:rPr lang="en-US" altLang="zh-CN" sz="2000">
                    <a:latin typeface="+mn-cs"/>
                  </a:rPr>
                  <a:t>else </a:t>
                </a:r>
                <a:r>
                  <a:rPr lang="en-US" altLang="zh-CN" sz="2000">
                    <a:solidFill>
                      <a:srgbClr val="FF0000"/>
                    </a:solidFill>
                    <a:latin typeface="+mn-cs"/>
                  </a:rPr>
                  <a:t>SecondOptimal</a:t>
                </a:r>
                <a:r>
                  <a:rPr lang="en-US" altLang="zh-CN" sz="2000">
                    <a:latin typeface="+mn-cs"/>
                  </a:rPr>
                  <a:t>(T-&gt;rchild，R，sw，i+1，high);	</a:t>
                </a:r>
                <a:r>
                  <a:rPr lang="en-US" altLang="zh-CN" sz="2000">
                    <a:solidFill>
                      <a:srgbClr val="00B050"/>
                    </a:solidFill>
                    <a:latin typeface="+mn-cs"/>
                  </a:rPr>
                  <a:t>//构造右子树</a:t>
                </a:r>
                <a:endParaRPr lang="en-US" altLang="zh-CN" sz="2000">
                  <a:solidFill>
                    <a:srgbClr val="00B050"/>
                  </a:solidFill>
                  <a:latin typeface="+mn-cs"/>
                </a:endParaRPr>
              </a:p>
              <a:p>
                <a:pPr marL="0" lvl="0" indent="0">
                  <a:lnSpc>
                    <a:spcPct val="130000"/>
                  </a:lnSpc>
                  <a:buNone/>
                </a:pPr>
                <a:r>
                  <a:rPr lang="en-US" altLang="zh-CN" sz="2000">
                    <a:solidFill>
                      <a:schemeClr val="tx1"/>
                    </a:solidFill>
                    <a:latin typeface="+mn-cs"/>
                  </a:rPr>
                  <a:t>}</a:t>
                </a:r>
                <a:r>
                  <a:rPr lang="en-US" altLang="zh-CN" sz="2000">
                    <a:solidFill>
                      <a:srgbClr val="00B050"/>
                    </a:solidFill>
                    <a:latin typeface="+mn-cs"/>
                  </a:rPr>
                  <a:t>//Secondoptimal</a:t>
                </a:r>
                <a:endParaRPr lang="en-US" altLang="zh-CN" sz="2000">
                  <a:solidFill>
                    <a:srgbClr val="00B050"/>
                  </a:solidFill>
                  <a:latin typeface="+mn-cs"/>
                </a:endParaRPr>
              </a:p>
            </p:txBody>
          </p:sp>
        </mc:Choice>
        <mc:Fallback>
          <p:sp>
            <p:nvSpPr>
              <p:cNvPr id="3" name="文本框 2"/>
              <p:cNvSpPr txBox="1">
                <a:spLocks noRot="1" noChangeAspect="1" noMove="1" noResize="1" noEditPoints="1" noAdjustHandles="1" noChangeArrowheads="1" noChangeShapeType="1" noTextEdit="1"/>
              </p:cNvSpPr>
              <p:nvPr/>
            </p:nvSpPr>
            <p:spPr>
              <a:xfrm>
                <a:off x="697230" y="436245"/>
                <a:ext cx="10655300" cy="569277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7545" y="189865"/>
            <a:ext cx="7993380" cy="1814830"/>
          </a:xfrm>
          <a:prstGeom prst="rect">
            <a:avLst/>
          </a:prstGeom>
          <a:noFill/>
        </p:spPr>
        <p:txBody>
          <a:bodyPr wrap="square" rtlCol="0">
            <a:spAutoFit/>
          </a:bodyPr>
          <a:p>
            <a:pPr>
              <a:lnSpc>
                <a:spcPct val="140000"/>
              </a:lnSpc>
            </a:pPr>
            <a:r>
              <a:rPr lang="zh-CN" altLang="en-US" sz="2000">
                <a:latin typeface="+mn-cs"/>
              </a:rPr>
              <a:t>例：已知含</a:t>
            </a:r>
            <a:r>
              <a:rPr lang="en-US" altLang="zh-CN" sz="2000">
                <a:latin typeface="+mn-cs"/>
              </a:rPr>
              <a:t>9</a:t>
            </a:r>
            <a:r>
              <a:rPr lang="zh-CN" altLang="en-US" sz="2000">
                <a:latin typeface="+mn-cs"/>
              </a:rPr>
              <a:t>个关键字的有序表及其相应权值为：</a:t>
            </a:r>
            <a:endParaRPr lang="zh-CN" altLang="en-US" sz="2000">
              <a:latin typeface="+mn-cs"/>
            </a:endParaRPr>
          </a:p>
          <a:p>
            <a:pPr>
              <a:lnSpc>
                <a:spcPct val="140000"/>
              </a:lnSpc>
            </a:pPr>
            <a:r>
              <a:rPr lang="zh-CN" altLang="en-US" sz="2000">
                <a:latin typeface="+mn-cs"/>
              </a:rPr>
              <a:t>关键字</a:t>
            </a:r>
            <a:r>
              <a:rPr lang="en-US" altLang="zh-CN" sz="2000">
                <a:latin typeface="+mn-cs"/>
              </a:rPr>
              <a:t>	A    B    C    D    E    F    G    H    I</a:t>
            </a:r>
            <a:endParaRPr lang="en-US" altLang="zh-CN" sz="2000">
              <a:latin typeface="+mn-cs"/>
            </a:endParaRPr>
          </a:p>
          <a:p>
            <a:pPr>
              <a:lnSpc>
                <a:spcPct val="140000"/>
              </a:lnSpc>
            </a:pPr>
            <a:r>
              <a:rPr lang="en-US" altLang="zh-CN" sz="2000">
                <a:latin typeface="+mn-cs"/>
              </a:rPr>
              <a:t>   </a:t>
            </a:r>
            <a:r>
              <a:rPr lang="zh-CN" altLang="en-US" sz="2000">
                <a:latin typeface="+mn-cs"/>
              </a:rPr>
              <a:t>权值</a:t>
            </a:r>
            <a:r>
              <a:rPr lang="en-US" altLang="zh-CN" sz="2000">
                <a:latin typeface="+mn-cs"/>
              </a:rPr>
              <a:t>    1    1     2    5     3    4     4     3    5</a:t>
            </a:r>
            <a:endParaRPr lang="en-US" altLang="zh-CN" sz="2000">
              <a:latin typeface="+mn-cs"/>
            </a:endParaRPr>
          </a:p>
          <a:p>
            <a:pPr>
              <a:lnSpc>
                <a:spcPct val="140000"/>
              </a:lnSpc>
            </a:pPr>
            <a:r>
              <a:rPr lang="zh-CN" altLang="en-US" sz="2000">
                <a:latin typeface="+mn-cs"/>
              </a:rPr>
              <a:t>构造次优查找树。</a:t>
            </a:r>
            <a:endParaRPr lang="zh-CN" altLang="en-US" sz="2000">
              <a:latin typeface="+mn-cs"/>
            </a:endParaRPr>
          </a:p>
        </p:txBody>
      </p:sp>
      <p:pic>
        <p:nvPicPr>
          <p:cNvPr id="4" name="图片 3"/>
          <p:cNvPicPr>
            <a:picLocks noChangeAspect="1"/>
          </p:cNvPicPr>
          <p:nvPr/>
        </p:nvPicPr>
        <p:blipFill>
          <a:blip r:embed="rId1"/>
          <a:stretch>
            <a:fillRect/>
          </a:stretch>
        </p:blipFill>
        <p:spPr>
          <a:xfrm>
            <a:off x="478155" y="2170430"/>
            <a:ext cx="7131050" cy="3451860"/>
          </a:xfrm>
          <a:prstGeom prst="rect">
            <a:avLst/>
          </a:prstGeom>
        </p:spPr>
      </p:pic>
      <p:pic>
        <p:nvPicPr>
          <p:cNvPr id="5" name="图片 4"/>
          <p:cNvPicPr>
            <a:picLocks noChangeAspect="1"/>
          </p:cNvPicPr>
          <p:nvPr/>
        </p:nvPicPr>
        <p:blipFill>
          <a:blip r:embed="rId2"/>
          <a:stretch>
            <a:fillRect/>
          </a:stretch>
        </p:blipFill>
        <p:spPr>
          <a:xfrm>
            <a:off x="7856220" y="3013075"/>
            <a:ext cx="3881755" cy="17672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Text Box 5"/>
          <p:cNvSpPr txBox="1">
            <a:spLocks noChangeArrowheads="1"/>
          </p:cNvSpPr>
          <p:nvPr/>
        </p:nvSpPr>
        <p:spPr bwMode="auto">
          <a:xfrm>
            <a:off x="948690" y="1125855"/>
            <a:ext cx="1055116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2400" dirty="0">
                <a:solidFill>
                  <a:srgbClr val="FF0000"/>
                </a:solidFill>
                <a:ea typeface="幼圆" panose="02010509060101010101" pitchFamily="49" charset="-122"/>
                <a:cs typeface="Times New Roman" panose="02020603050405020304" pitchFamily="18" charset="0"/>
              </a:rPr>
              <a:t>(1) Other sequential searching (</a:t>
            </a:r>
            <a:r>
              <a:rPr kumimoji="1" lang="zh-CN" altLang="en-US" sz="2400" dirty="0">
                <a:solidFill>
                  <a:srgbClr val="FF0000"/>
                </a:solidFill>
                <a:ea typeface="幼圆" panose="02010509060101010101" pitchFamily="49" charset="-122"/>
                <a:cs typeface="Times New Roman" panose="02020603050405020304" pitchFamily="18" charset="0"/>
              </a:rPr>
              <a:t>顺序查找</a:t>
            </a:r>
            <a:r>
              <a:rPr kumimoji="1" lang="en-US" altLang="zh-CN" sz="2400" dirty="0">
                <a:solidFill>
                  <a:srgbClr val="FF0000"/>
                </a:solidFill>
                <a:ea typeface="幼圆" panose="02010509060101010101" pitchFamily="49" charset="-122"/>
                <a:cs typeface="Times New Roman" panose="02020603050405020304" pitchFamily="18" charset="0"/>
              </a:rPr>
              <a:t>)</a:t>
            </a:r>
            <a:endParaRPr kumimoji="1" lang="en-US" altLang="zh-CN" sz="2400" dirty="0">
              <a:solidFill>
                <a:srgbClr val="FF0000"/>
              </a:solidFill>
              <a:ea typeface="幼圆" panose="02010509060101010101" pitchFamily="49" charset="-122"/>
              <a:cs typeface="Times New Roman" panose="02020603050405020304" pitchFamily="18" charset="0"/>
            </a:endParaRP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对于有序表，除了折半查找法外，还有</a:t>
            </a:r>
            <a:r>
              <a:rPr kumimoji="1" lang="zh-CN" altLang="en-US" sz="2400" b="1" u="sng"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斐波那契查找</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和</a:t>
            </a:r>
            <a:r>
              <a:rPr kumimoji="1" lang="zh-CN" altLang="en-US" sz="2400" b="1" u="sng"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插值查找</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。斐波那契查找的平均查找长度小于折半查找，但最坏情况下的性能</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仍是</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O(</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log</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2</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n</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比折半查找差。</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插值查找只适用于关键字分布均匀的情况，在这种情况下其平均性能比折半查找法好。其确定比较关键字的方法为：</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70000"/>
              </a:lnSpc>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其中</a:t>
            </a:r>
            <a:r>
              <a:rPr kumimoji="1" lang="en-US" altLang="zh-CN" sz="2400" i="1" dirty="0" err="1">
                <a:latin typeface="Times New Roman" panose="02020603050405020304" pitchFamily="18" charset="0"/>
                <a:ea typeface="幼圆" panose="02010509060101010101" pitchFamily="49" charset="-122"/>
                <a:cs typeface="Times New Roman" panose="02020603050405020304" pitchFamily="18" charset="0"/>
              </a:rPr>
              <a:t>h,l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为有序表中具有最小关键字和最大关键字的记录的位置。</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37894" name="Object 6"/>
          <p:cNvGraphicFramePr>
            <a:graphicFrameLocks noChangeAspect="1"/>
          </p:cNvGraphicFramePr>
          <p:nvPr/>
        </p:nvGraphicFramePr>
        <p:xfrm>
          <a:off x="3340200" y="3933059"/>
          <a:ext cx="5511600" cy="838080"/>
        </p:xfrm>
        <a:graphic>
          <a:graphicData uri="http://schemas.openxmlformats.org/presentationml/2006/ole">
            <mc:AlternateContent xmlns:mc="http://schemas.openxmlformats.org/markup-compatibility/2006">
              <mc:Choice xmlns:v="urn:schemas-microsoft-com:vml" Requires="v">
                <p:oleObj spid="_x0000_s38061" name="Equation" r:id="rId1" imgW="2755900" imgH="419100" progId="Equation.DSMT4">
                  <p:embed/>
                </p:oleObj>
              </mc:Choice>
              <mc:Fallback>
                <p:oleObj name="Equation" r:id="rId1" imgW="2755900" imgH="41910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200" y="3933059"/>
                        <a:ext cx="5511600" cy="838080"/>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Rectangle 7"/>
          <p:cNvSpPr>
            <a:spLocks noGrp="1" noChangeArrowheads="1"/>
          </p:cNvSpPr>
          <p:nvPr>
            <p:ph type="title" idx="4294967295"/>
          </p:nvPr>
        </p:nvSpPr>
        <p:spPr>
          <a:xfrm>
            <a:off x="912813" y="441325"/>
            <a:ext cx="4366895" cy="460375"/>
          </a:xfrm>
          <a:solidFill>
            <a:schemeClr val="bg2"/>
          </a:solidFill>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prstDash val="solid"/>
                <a:miter lim="800000"/>
                <a:headEnd/>
                <a:tailEnd/>
              </a14:hiddenLine>
            </a:ext>
          </a:extLst>
        </p:spPr>
        <p:txBody>
          <a:bodyPr wrap="none" anchor="t" anchorCtr="0">
            <a:spAutoFit/>
            <a:scene3d>
              <a:camera prst="orthographicFront"/>
              <a:lightRig rig="threePt" dir="t"/>
            </a:scene3d>
          </a:bodyPr>
          <a:lstStyle/>
          <a:p>
            <a:pPr algn="l"/>
            <a:r>
              <a:rPr kumimoji="1" lang="en-US" altLang="zh-CN"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rPr>
              <a:t>8.2.4 Other searching methods</a:t>
            </a:r>
            <a:endParaRPr kumimoji="1" lang="en-US" altLang="zh-CN" sz="2400" dirty="0">
              <a:solidFill>
                <a:schemeClr val="accent1"/>
              </a:solidFill>
              <a:effectLst>
                <a:outerShdw blurRad="38100" dist="25400" dir="5400000" algn="ctr" rotWithShape="0">
                  <a:srgbClr val="6E747A">
                    <a:alpha val="43000"/>
                  </a:srgbClr>
                </a:outerShdw>
              </a:effectLst>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ext Box 5"/>
          <p:cNvSpPr txBox="1">
            <a:spLocks noChangeArrowheads="1"/>
          </p:cNvSpPr>
          <p:nvPr/>
        </p:nvSpPr>
        <p:spPr bwMode="auto">
          <a:xfrm>
            <a:off x="908685" y="1139190"/>
            <a:ext cx="1043305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dirty="0">
                <a:solidFill>
                  <a:srgbClr val="FF0000"/>
                </a:solidFill>
                <a:ea typeface="幼圆" panose="02010509060101010101" pitchFamily="49" charset="-122"/>
                <a:cs typeface="Times New Roman" panose="02020603050405020304" pitchFamily="18" charset="0"/>
              </a:rPr>
              <a:t>(2) Indexed sequential searching (</a:t>
            </a:r>
            <a:r>
              <a:rPr kumimoji="1" lang="zh-CN" altLang="en-US" sz="2400" dirty="0">
                <a:solidFill>
                  <a:srgbClr val="FF0000"/>
                </a:solidFill>
                <a:ea typeface="幼圆" panose="02010509060101010101" pitchFamily="49" charset="-122"/>
                <a:cs typeface="Times New Roman" panose="02020603050405020304" pitchFamily="18" charset="0"/>
              </a:rPr>
              <a:t>索引顺序法</a:t>
            </a:r>
            <a:r>
              <a:rPr kumimoji="1" lang="en-US" altLang="zh-CN" sz="2400" dirty="0">
                <a:solidFill>
                  <a:srgbClr val="FF0000"/>
                </a:solidFill>
                <a:ea typeface="幼圆" panose="02010509060101010101" pitchFamily="49" charset="-122"/>
                <a:cs typeface="Times New Roman" panose="02020603050405020304" pitchFamily="18" charset="0"/>
              </a:rPr>
              <a:t>)</a:t>
            </a:r>
            <a:endParaRPr kumimoji="1" lang="en-US" altLang="zh-CN" sz="2400" dirty="0">
              <a:solidFill>
                <a:srgbClr val="FF0000"/>
              </a:solidFill>
              <a:ea typeface="幼圆" panose="02010509060101010101" pitchFamily="49" charset="-122"/>
              <a:cs typeface="Times New Roman" panose="02020603050405020304" pitchFamily="18" charset="0"/>
            </a:endParaRPr>
          </a:p>
          <a:p>
            <a:pPr algn="just"/>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查找方法：分块查找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索引顺序查找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，是顺序查找的一个改进方法。在这种查找法中，除顺序表外还有一个</a:t>
            </a:r>
            <a:r>
              <a:rPr kumimoji="1" lang="en-US" altLang="zh-CN" sz="2400" b="1" dirty="0">
                <a:solidFill>
                  <a:srgbClr val="FF0000"/>
                </a:solidFill>
                <a:ea typeface="幼圆" panose="02010509060101010101" pitchFamily="49" charset="-122"/>
                <a:cs typeface="Times New Roman" panose="02020603050405020304" pitchFamily="18" charset="0"/>
              </a:rPr>
              <a:t>Index Table (</a:t>
            </a:r>
            <a:r>
              <a:rPr kumimoji="1" lang="zh-CN" altLang="en-US" sz="2400" b="1" dirty="0">
                <a:solidFill>
                  <a:srgbClr val="FF0000"/>
                </a:solidFill>
                <a:ea typeface="幼圆" panose="02010509060101010101" pitchFamily="49" charset="-122"/>
                <a:cs typeface="Times New Roman" panose="02020603050405020304" pitchFamily="18" charset="0"/>
              </a:rPr>
              <a:t>索引表</a:t>
            </a:r>
            <a:r>
              <a:rPr kumimoji="1" lang="en-US" altLang="zh-CN" sz="2400" b="1" dirty="0">
                <a:solidFill>
                  <a:srgbClr val="FF0000"/>
                </a:solidFill>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。如下图：</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38979" name="Group 67"/>
          <p:cNvGrpSpPr/>
          <p:nvPr/>
        </p:nvGrpSpPr>
        <p:grpSpPr bwMode="auto">
          <a:xfrm>
            <a:off x="2057400" y="2759045"/>
            <a:ext cx="8259763" cy="2251075"/>
            <a:chOff x="336" y="1357"/>
            <a:chExt cx="5203" cy="1418"/>
          </a:xfrm>
        </p:grpSpPr>
        <p:sp>
          <p:nvSpPr>
            <p:cNvPr id="38978" name="Rectangle 66"/>
            <p:cNvSpPr>
              <a:spLocks noChangeArrowheads="1"/>
            </p:cNvSpPr>
            <p:nvPr/>
          </p:nvSpPr>
          <p:spPr bwMode="auto">
            <a:xfrm>
              <a:off x="3787" y="2478"/>
              <a:ext cx="1724" cy="295"/>
            </a:xfrm>
            <a:prstGeom prst="rect">
              <a:avLst/>
            </a:prstGeom>
            <a:solidFill>
              <a:schemeClr val="tx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7" name="Rectangle 65"/>
            <p:cNvSpPr>
              <a:spLocks noChangeArrowheads="1"/>
            </p:cNvSpPr>
            <p:nvPr/>
          </p:nvSpPr>
          <p:spPr bwMode="auto">
            <a:xfrm>
              <a:off x="2064" y="2478"/>
              <a:ext cx="1724" cy="295"/>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6" name="Rectangle 64"/>
            <p:cNvSpPr>
              <a:spLocks noChangeArrowheads="1"/>
            </p:cNvSpPr>
            <p:nvPr/>
          </p:nvSpPr>
          <p:spPr bwMode="auto">
            <a:xfrm>
              <a:off x="340" y="2478"/>
              <a:ext cx="1724" cy="29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FC000"/>
                </a:solidFill>
              </a:endParaRPr>
            </a:p>
          </p:txBody>
        </p:sp>
        <p:grpSp>
          <p:nvGrpSpPr>
            <p:cNvPr id="38919" name="Group 7"/>
            <p:cNvGrpSpPr/>
            <p:nvPr/>
          </p:nvGrpSpPr>
          <p:grpSpPr bwMode="auto">
            <a:xfrm>
              <a:off x="2448" y="1619"/>
              <a:ext cx="883" cy="532"/>
              <a:chOff x="2256" y="1488"/>
              <a:chExt cx="883" cy="532"/>
            </a:xfrm>
          </p:grpSpPr>
          <p:grpSp>
            <p:nvGrpSpPr>
              <p:cNvPr id="38920" name="Group 8"/>
              <p:cNvGrpSpPr/>
              <p:nvPr/>
            </p:nvGrpSpPr>
            <p:grpSpPr bwMode="auto">
              <a:xfrm>
                <a:off x="2256" y="1536"/>
                <a:ext cx="864" cy="480"/>
                <a:chOff x="2256" y="1536"/>
                <a:chExt cx="864" cy="480"/>
              </a:xfrm>
            </p:grpSpPr>
            <p:sp>
              <p:nvSpPr>
                <p:cNvPr id="38921" name="Rectangle 9"/>
                <p:cNvSpPr>
                  <a:spLocks noChangeArrowheads="1"/>
                </p:cNvSpPr>
                <p:nvPr/>
              </p:nvSpPr>
              <p:spPr bwMode="auto">
                <a:xfrm>
                  <a:off x="2256" y="1536"/>
                  <a:ext cx="86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8922" name="AutoShape 10"/>
                <p:cNvCxnSpPr>
                  <a:cxnSpLocks noChangeShapeType="1"/>
                  <a:stCxn id="38921" idx="1"/>
                  <a:endCxn id="38921" idx="3"/>
                </p:cNvCxnSpPr>
                <p:nvPr/>
              </p:nvCxnSpPr>
              <p:spPr bwMode="auto">
                <a:xfrm>
                  <a:off x="2256" y="1776"/>
                  <a:ext cx="864" cy="0"/>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3" name="Line 11"/>
                <p:cNvSpPr>
                  <a:spLocks noChangeShapeType="1"/>
                </p:cNvSpPr>
                <p:nvPr/>
              </p:nvSpPr>
              <p:spPr bwMode="auto">
                <a:xfrm>
                  <a:off x="2832" y="1536"/>
                  <a:ext cx="0"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4" name="Line 12"/>
                <p:cNvSpPr>
                  <a:spLocks noChangeShapeType="1"/>
                </p:cNvSpPr>
                <p:nvPr/>
              </p:nvSpPr>
              <p:spPr bwMode="auto">
                <a:xfrm>
                  <a:off x="2544" y="1536"/>
                  <a:ext cx="0"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925" name="Text Box 13"/>
              <p:cNvSpPr txBox="1">
                <a:spLocks noChangeArrowheads="1"/>
              </p:cNvSpPr>
              <p:nvPr/>
            </p:nvSpPr>
            <p:spPr bwMode="auto">
              <a:xfrm>
                <a:off x="2256" y="1488"/>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22</a:t>
                </a:r>
                <a:endPar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26" name="Text Box 14"/>
              <p:cNvSpPr txBox="1">
                <a:spLocks noChangeArrowheads="1"/>
              </p:cNvSpPr>
              <p:nvPr/>
            </p:nvSpPr>
            <p:spPr bwMode="auto">
              <a:xfrm>
                <a:off x="2304" y="1728"/>
                <a:ext cx="21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27" name="Text Box 15"/>
              <p:cNvSpPr txBox="1">
                <a:spLocks noChangeArrowheads="1"/>
              </p:cNvSpPr>
              <p:nvPr/>
            </p:nvSpPr>
            <p:spPr bwMode="auto">
              <a:xfrm>
                <a:off x="2592" y="1728"/>
                <a:ext cx="2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7</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28" name="Text Box 16"/>
              <p:cNvSpPr txBox="1">
                <a:spLocks noChangeArrowheads="1"/>
              </p:cNvSpPr>
              <p:nvPr/>
            </p:nvSpPr>
            <p:spPr bwMode="auto">
              <a:xfrm>
                <a:off x="2832" y="1728"/>
                <a:ext cx="307"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13</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29" name="Text Box 17"/>
              <p:cNvSpPr txBox="1">
                <a:spLocks noChangeArrowheads="1"/>
              </p:cNvSpPr>
              <p:nvPr/>
            </p:nvSpPr>
            <p:spPr bwMode="auto">
              <a:xfrm>
                <a:off x="2544" y="1488"/>
                <a:ext cx="307"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48</a:t>
                </a:r>
                <a:endPar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30" name="Text Box 18"/>
              <p:cNvSpPr txBox="1">
                <a:spLocks noChangeArrowheads="1"/>
              </p:cNvSpPr>
              <p:nvPr/>
            </p:nvSpPr>
            <p:spPr bwMode="auto">
              <a:xfrm>
                <a:off x="2832" y="1488"/>
                <a:ext cx="307"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86</a:t>
                </a:r>
                <a:endPar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38931" name="Group 19"/>
            <p:cNvGrpSpPr/>
            <p:nvPr/>
          </p:nvGrpSpPr>
          <p:grpSpPr bwMode="auto">
            <a:xfrm>
              <a:off x="336" y="2483"/>
              <a:ext cx="5203" cy="292"/>
              <a:chOff x="432" y="2352"/>
              <a:chExt cx="5203" cy="292"/>
            </a:xfrm>
          </p:grpSpPr>
          <p:grpSp>
            <p:nvGrpSpPr>
              <p:cNvPr id="38932" name="Group 20"/>
              <p:cNvGrpSpPr/>
              <p:nvPr/>
            </p:nvGrpSpPr>
            <p:grpSpPr bwMode="auto">
              <a:xfrm>
                <a:off x="432" y="2352"/>
                <a:ext cx="5184" cy="288"/>
                <a:chOff x="432" y="2352"/>
                <a:chExt cx="5184" cy="288"/>
              </a:xfrm>
            </p:grpSpPr>
            <p:sp>
              <p:nvSpPr>
                <p:cNvPr id="38933" name="Rectangle 21"/>
                <p:cNvSpPr>
                  <a:spLocks noChangeArrowheads="1"/>
                </p:cNvSpPr>
                <p:nvPr/>
              </p:nvSpPr>
              <p:spPr bwMode="auto">
                <a:xfrm>
                  <a:off x="432" y="2352"/>
                  <a:ext cx="5184" cy="28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8934" name="AutoShape 22"/>
                <p:cNvCxnSpPr>
                  <a:cxnSpLocks noChangeShapeType="1"/>
                </p:cNvCxnSpPr>
                <p:nvPr/>
              </p:nvCxnSpPr>
              <p:spPr bwMode="auto">
                <a:xfrm>
                  <a:off x="2448"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5" name="AutoShape 23"/>
                <p:cNvCxnSpPr>
                  <a:cxnSpLocks noChangeShapeType="1"/>
                </p:cNvCxnSpPr>
                <p:nvPr/>
              </p:nvCxnSpPr>
              <p:spPr bwMode="auto">
                <a:xfrm>
                  <a:off x="1584"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6" name="AutoShape 24"/>
                <p:cNvCxnSpPr>
                  <a:cxnSpLocks noChangeShapeType="1"/>
                </p:cNvCxnSpPr>
                <p:nvPr/>
              </p:nvCxnSpPr>
              <p:spPr bwMode="auto">
                <a:xfrm>
                  <a:off x="1008"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7" name="AutoShape 25"/>
                <p:cNvCxnSpPr>
                  <a:cxnSpLocks noChangeShapeType="1"/>
                </p:cNvCxnSpPr>
                <p:nvPr/>
              </p:nvCxnSpPr>
              <p:spPr bwMode="auto">
                <a:xfrm>
                  <a:off x="1296"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8" name="AutoShape 26"/>
                <p:cNvCxnSpPr>
                  <a:cxnSpLocks noChangeShapeType="1"/>
                </p:cNvCxnSpPr>
                <p:nvPr/>
              </p:nvCxnSpPr>
              <p:spPr bwMode="auto">
                <a:xfrm>
                  <a:off x="1872"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9" name="AutoShape 27"/>
                <p:cNvCxnSpPr>
                  <a:cxnSpLocks noChangeShapeType="1"/>
                </p:cNvCxnSpPr>
                <p:nvPr/>
              </p:nvCxnSpPr>
              <p:spPr bwMode="auto">
                <a:xfrm>
                  <a:off x="2160"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0" name="AutoShape 28"/>
                <p:cNvCxnSpPr>
                  <a:cxnSpLocks noChangeShapeType="1"/>
                </p:cNvCxnSpPr>
                <p:nvPr/>
              </p:nvCxnSpPr>
              <p:spPr bwMode="auto">
                <a:xfrm>
                  <a:off x="2736"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1" name="AutoShape 29"/>
                <p:cNvCxnSpPr>
                  <a:cxnSpLocks noChangeShapeType="1"/>
                </p:cNvCxnSpPr>
                <p:nvPr/>
              </p:nvCxnSpPr>
              <p:spPr bwMode="auto">
                <a:xfrm>
                  <a:off x="3024"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2" name="AutoShape 30"/>
                <p:cNvCxnSpPr>
                  <a:cxnSpLocks noChangeShapeType="1"/>
                </p:cNvCxnSpPr>
                <p:nvPr/>
              </p:nvCxnSpPr>
              <p:spPr bwMode="auto">
                <a:xfrm>
                  <a:off x="3312"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3" name="AutoShape 31"/>
                <p:cNvCxnSpPr>
                  <a:cxnSpLocks noChangeShapeType="1"/>
                </p:cNvCxnSpPr>
                <p:nvPr/>
              </p:nvCxnSpPr>
              <p:spPr bwMode="auto">
                <a:xfrm>
                  <a:off x="3600"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4" name="AutoShape 32"/>
                <p:cNvCxnSpPr>
                  <a:cxnSpLocks noChangeShapeType="1"/>
                </p:cNvCxnSpPr>
                <p:nvPr/>
              </p:nvCxnSpPr>
              <p:spPr bwMode="auto">
                <a:xfrm>
                  <a:off x="3888"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5" name="AutoShape 33"/>
                <p:cNvCxnSpPr>
                  <a:cxnSpLocks noChangeShapeType="1"/>
                </p:cNvCxnSpPr>
                <p:nvPr/>
              </p:nvCxnSpPr>
              <p:spPr bwMode="auto">
                <a:xfrm>
                  <a:off x="4176"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6" name="AutoShape 34"/>
                <p:cNvCxnSpPr>
                  <a:cxnSpLocks noChangeShapeType="1"/>
                </p:cNvCxnSpPr>
                <p:nvPr/>
              </p:nvCxnSpPr>
              <p:spPr bwMode="auto">
                <a:xfrm>
                  <a:off x="720"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7" name="AutoShape 35"/>
                <p:cNvCxnSpPr>
                  <a:cxnSpLocks noChangeShapeType="1"/>
                </p:cNvCxnSpPr>
                <p:nvPr/>
              </p:nvCxnSpPr>
              <p:spPr bwMode="auto">
                <a:xfrm>
                  <a:off x="4464"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8" name="AutoShape 36"/>
                <p:cNvCxnSpPr>
                  <a:cxnSpLocks noChangeShapeType="1"/>
                </p:cNvCxnSpPr>
                <p:nvPr/>
              </p:nvCxnSpPr>
              <p:spPr bwMode="auto">
                <a:xfrm>
                  <a:off x="4752"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9" name="AutoShape 37"/>
                <p:cNvCxnSpPr>
                  <a:cxnSpLocks noChangeShapeType="1"/>
                </p:cNvCxnSpPr>
                <p:nvPr/>
              </p:nvCxnSpPr>
              <p:spPr bwMode="auto">
                <a:xfrm>
                  <a:off x="5040"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0" name="AutoShape 38"/>
                <p:cNvCxnSpPr>
                  <a:cxnSpLocks noChangeShapeType="1"/>
                </p:cNvCxnSpPr>
                <p:nvPr/>
              </p:nvCxnSpPr>
              <p:spPr bwMode="auto">
                <a:xfrm>
                  <a:off x="5328"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8951" name="Text Box 39"/>
              <p:cNvSpPr txBox="1">
                <a:spLocks noChangeArrowheads="1"/>
              </p:cNvSpPr>
              <p:nvPr/>
            </p:nvSpPr>
            <p:spPr bwMode="auto">
              <a:xfrm>
                <a:off x="432"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rPr>
                  <a:t>22</a:t>
                </a:r>
                <a:endPar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52" name="Text Box 40"/>
              <p:cNvSpPr txBox="1">
                <a:spLocks noChangeArrowheads="1"/>
              </p:cNvSpPr>
              <p:nvPr/>
            </p:nvSpPr>
            <p:spPr bwMode="auto">
              <a:xfrm>
                <a:off x="720" y="2352"/>
                <a:ext cx="307"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rPr>
                  <a:t>12</a:t>
                </a:r>
                <a:endPar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53" name="Text Box 41"/>
              <p:cNvSpPr txBox="1">
                <a:spLocks noChangeArrowheads="1"/>
              </p:cNvSpPr>
              <p:nvPr/>
            </p:nvSpPr>
            <p:spPr bwMode="auto">
              <a:xfrm>
                <a:off x="1008"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rPr>
                  <a:t>13</a:t>
                </a:r>
                <a:endPar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54" name="Text Box 42"/>
              <p:cNvSpPr txBox="1">
                <a:spLocks noChangeArrowheads="1"/>
              </p:cNvSpPr>
              <p:nvPr/>
            </p:nvSpPr>
            <p:spPr bwMode="auto">
              <a:xfrm>
                <a:off x="1296" y="2352"/>
                <a:ext cx="21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rPr>
                  <a:t>8</a:t>
                </a:r>
                <a:endPar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55" name="Text Box 43"/>
              <p:cNvSpPr txBox="1">
                <a:spLocks noChangeArrowheads="1"/>
              </p:cNvSpPr>
              <p:nvPr/>
            </p:nvSpPr>
            <p:spPr bwMode="auto">
              <a:xfrm>
                <a:off x="1584" y="2352"/>
                <a:ext cx="21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rPr>
                  <a:t>9</a:t>
                </a:r>
                <a:endPar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56" name="Text Box 44"/>
              <p:cNvSpPr txBox="1">
                <a:spLocks noChangeArrowheads="1"/>
              </p:cNvSpPr>
              <p:nvPr/>
            </p:nvSpPr>
            <p:spPr bwMode="auto">
              <a:xfrm>
                <a:off x="1872"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rPr>
                  <a:t>20</a:t>
                </a:r>
                <a:endParaRPr kumimoji="1" lang="en-US" altLang="zh-CN" sz="2400">
                  <a:solidFill>
                    <a:srgbClr val="FFC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57" name="Text Box 45"/>
              <p:cNvSpPr txBox="1">
                <a:spLocks noChangeArrowheads="1"/>
              </p:cNvSpPr>
              <p:nvPr/>
            </p:nvSpPr>
            <p:spPr bwMode="auto">
              <a:xfrm>
                <a:off x="2160"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33</a:t>
                </a:r>
                <a:endPar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58" name="Text Box 46"/>
              <p:cNvSpPr txBox="1">
                <a:spLocks noChangeArrowheads="1"/>
              </p:cNvSpPr>
              <p:nvPr/>
            </p:nvSpPr>
            <p:spPr bwMode="auto">
              <a:xfrm>
                <a:off x="2448"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42</a:t>
                </a:r>
                <a:endPar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59" name="Text Box 47"/>
              <p:cNvSpPr txBox="1">
                <a:spLocks noChangeArrowheads="1"/>
              </p:cNvSpPr>
              <p:nvPr/>
            </p:nvSpPr>
            <p:spPr bwMode="auto">
              <a:xfrm>
                <a:off x="2736"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44</a:t>
                </a:r>
                <a:endPar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60" name="Text Box 48"/>
              <p:cNvSpPr txBox="1">
                <a:spLocks noChangeArrowheads="1"/>
              </p:cNvSpPr>
              <p:nvPr/>
            </p:nvSpPr>
            <p:spPr bwMode="auto">
              <a:xfrm>
                <a:off x="3024"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38</a:t>
                </a:r>
                <a:endPar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61" name="Text Box 49"/>
              <p:cNvSpPr txBox="1">
                <a:spLocks noChangeArrowheads="1"/>
              </p:cNvSpPr>
              <p:nvPr/>
            </p:nvSpPr>
            <p:spPr bwMode="auto">
              <a:xfrm>
                <a:off x="3312"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24</a:t>
                </a:r>
                <a:endPar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62" name="Text Box 50"/>
              <p:cNvSpPr txBox="1">
                <a:spLocks noChangeArrowheads="1"/>
              </p:cNvSpPr>
              <p:nvPr/>
            </p:nvSpPr>
            <p:spPr bwMode="auto">
              <a:xfrm>
                <a:off x="3600"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48</a:t>
                </a:r>
                <a:endPar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63" name="Text Box 51"/>
              <p:cNvSpPr txBox="1">
                <a:spLocks noChangeArrowheads="1"/>
              </p:cNvSpPr>
              <p:nvPr/>
            </p:nvSpPr>
            <p:spPr bwMode="auto">
              <a:xfrm>
                <a:off x="3888"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60</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64" name="Text Box 52"/>
              <p:cNvSpPr txBox="1">
                <a:spLocks noChangeArrowheads="1"/>
              </p:cNvSpPr>
              <p:nvPr/>
            </p:nvSpPr>
            <p:spPr bwMode="auto">
              <a:xfrm>
                <a:off x="4176"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58</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65" name="Text Box 53"/>
              <p:cNvSpPr txBox="1">
                <a:spLocks noChangeArrowheads="1"/>
              </p:cNvSpPr>
              <p:nvPr/>
            </p:nvSpPr>
            <p:spPr bwMode="auto">
              <a:xfrm>
                <a:off x="4464"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74</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66" name="Text Box 54"/>
              <p:cNvSpPr txBox="1">
                <a:spLocks noChangeArrowheads="1"/>
              </p:cNvSpPr>
              <p:nvPr/>
            </p:nvSpPr>
            <p:spPr bwMode="auto">
              <a:xfrm>
                <a:off x="4752"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49</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67" name="Text Box 55"/>
              <p:cNvSpPr txBox="1">
                <a:spLocks noChangeArrowheads="1"/>
              </p:cNvSpPr>
              <p:nvPr/>
            </p:nvSpPr>
            <p:spPr bwMode="auto">
              <a:xfrm>
                <a:off x="5040"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86</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68" name="Text Box 56"/>
              <p:cNvSpPr txBox="1">
                <a:spLocks noChangeArrowheads="1"/>
              </p:cNvSpPr>
              <p:nvPr/>
            </p:nvSpPr>
            <p:spPr bwMode="auto">
              <a:xfrm>
                <a:off x="5328" y="2352"/>
                <a:ext cx="3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53</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38969" name="AutoShape 57"/>
            <p:cNvCxnSpPr>
              <a:cxnSpLocks noChangeShapeType="1"/>
              <a:stCxn id="38926" idx="2"/>
              <a:endCxn id="38951" idx="0"/>
            </p:cNvCxnSpPr>
            <p:nvPr/>
          </p:nvCxnSpPr>
          <p:spPr bwMode="auto">
            <a:xfrm rot="5400000">
              <a:off x="1378" y="1259"/>
              <a:ext cx="336" cy="2112"/>
            </a:xfrm>
            <a:prstGeom prst="curvedConnector3">
              <a:avLst>
                <a:gd name="adj1" fmla="val 50006"/>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0" name="AutoShape 58"/>
            <p:cNvCxnSpPr>
              <a:cxnSpLocks noChangeShapeType="1"/>
              <a:stCxn id="38927" idx="2"/>
              <a:endCxn id="38957" idx="0"/>
            </p:cNvCxnSpPr>
            <p:nvPr/>
          </p:nvCxnSpPr>
          <p:spPr bwMode="auto">
            <a:xfrm rot="5400000">
              <a:off x="2387" y="1981"/>
              <a:ext cx="333" cy="672"/>
            </a:xfrm>
            <a:prstGeom prst="curvedConnector3">
              <a:avLst>
                <a:gd name="adj1" fmla="val 50006"/>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1" name="AutoShape 59"/>
            <p:cNvCxnSpPr>
              <a:cxnSpLocks noChangeShapeType="1"/>
              <a:stCxn id="38928" idx="2"/>
              <a:endCxn id="38963" idx="0"/>
            </p:cNvCxnSpPr>
            <p:nvPr/>
          </p:nvCxnSpPr>
          <p:spPr bwMode="auto">
            <a:xfrm rot="5400000" flipV="1">
              <a:off x="3396" y="1933"/>
              <a:ext cx="332" cy="768"/>
            </a:xfrm>
            <a:prstGeom prst="curvedConnector3">
              <a:avLst>
                <a:gd name="adj1" fmla="val 50006"/>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2" name="Text Box 60"/>
            <p:cNvSpPr txBox="1">
              <a:spLocks noChangeArrowheads="1"/>
            </p:cNvSpPr>
            <p:nvPr/>
          </p:nvSpPr>
          <p:spPr bwMode="auto">
            <a:xfrm>
              <a:off x="2342" y="1357"/>
              <a:ext cx="102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Index Table</a:t>
              </a:r>
              <a:endParaRPr kumimoji="1" lang="en-US" altLang="zh-CN"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73" name="Text Box 61"/>
            <p:cNvSpPr txBox="1">
              <a:spLocks noChangeArrowheads="1"/>
            </p:cNvSpPr>
            <p:nvPr/>
          </p:nvSpPr>
          <p:spPr bwMode="auto">
            <a:xfrm>
              <a:off x="1488" y="1678"/>
              <a:ext cx="68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Max key</a:t>
              </a:r>
              <a:endParaRPr kumimoji="1" lang="en-US" altLang="zh-CN" sz="200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74" name="Text Box 62"/>
            <p:cNvSpPr txBox="1">
              <a:spLocks noChangeArrowheads="1"/>
            </p:cNvSpPr>
            <p:nvPr/>
          </p:nvSpPr>
          <p:spPr bwMode="auto">
            <a:xfrm>
              <a:off x="1478" y="1916"/>
              <a:ext cx="938"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Start address</a:t>
              </a:r>
              <a:endParaRPr kumimoji="1" lang="en-US" altLang="zh-CN" sz="200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38975" name="Text Box 63"/>
          <p:cNvSpPr txBox="1">
            <a:spLocks noChangeArrowheads="1"/>
          </p:cNvSpPr>
          <p:nvPr/>
        </p:nvSpPr>
        <p:spPr bwMode="auto">
          <a:xfrm>
            <a:off x="909320" y="5252720"/>
            <a:ext cx="1043178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整个表分成三个子表，对每个子表建立一个索引项，其中包括两项内容：关键字项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其值为该子表内的最大关键字</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和指针项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指示该子表的第一个记录在表中的位置</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5" name="Rectangle 7"/>
          <p:cNvSpPr txBox="1">
            <a:spLocks noChangeArrowheads="1"/>
          </p:cNvSpPr>
          <p:nvPr/>
        </p:nvSpPr>
        <p:spPr bwMode="auto">
          <a:xfrm>
            <a:off x="909320" y="384175"/>
            <a:ext cx="5415280" cy="460375"/>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prstDash val="solid"/>
                <a:miter lim="800000"/>
                <a:headEnd/>
                <a:tailEnd/>
              </a14:hiddenLine>
            </a:ext>
          </a:extLst>
        </p:spPr>
        <p:txBody>
          <a:bodyPr vert="horz" wrap="square" lIns="91440" tIns="45720" rIns="91440" bIns="45720" numCol="1" anchor="t" anchorCtr="0" compatLnSpc="1">
            <a:spAutoFit/>
            <a:scene3d>
              <a:camera prst="orthographicFront"/>
              <a:lightRig rig="threePt" dir="t"/>
            </a:scene3d>
          </a:bodyPr>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pPr algn="l"/>
            <a:r>
              <a:rPr kumimoji="1" lang="en-US" altLang="zh-CN" sz="2400" kern="0">
                <a:solidFill>
                  <a:schemeClr val="accent1"/>
                </a:solidFill>
                <a:effectLst>
                  <a:outerShdw blurRad="38100" dist="25400" dir="5400000" algn="ctr" rotWithShape="0">
                    <a:srgbClr val="6E747A">
                      <a:alpha val="43000"/>
                    </a:srgbClr>
                  </a:outerShdw>
                </a:effectLst>
                <a:cs typeface="Times New Roman" panose="02020603050405020304" pitchFamily="18" charset="0"/>
              </a:rPr>
              <a:t>8.2.4 Other searching methods</a:t>
            </a:r>
            <a:endParaRPr kumimoji="1" lang="en-US" altLang="zh-CN" sz="2400" kern="0" dirty="0">
              <a:solidFill>
                <a:schemeClr val="accent1"/>
              </a:solidFill>
              <a:effectLst>
                <a:outerShdw blurRad="38100" dist="25400" dir="5400000" algn="ctr" rotWithShape="0">
                  <a:srgbClr val="6E747A">
                    <a:alpha val="43000"/>
                  </a:srgbClr>
                </a:outerShdw>
              </a:effectLst>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ext Box 5"/>
          <p:cNvSpPr txBox="1">
            <a:spLocks noChangeArrowheads="1"/>
          </p:cNvSpPr>
          <p:nvPr/>
        </p:nvSpPr>
        <p:spPr bwMode="auto">
          <a:xfrm>
            <a:off x="838200" y="450850"/>
            <a:ext cx="10629900" cy="6031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索引表按关键字有序，表或者有序或者分块有序。分块有序指的是后一个子表中所有记录的关键字均大于前一个子表中的最大关键字。</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由此，分块查找需分</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两步</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先确定待查记录所在的块</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子表</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然后在块中顺序查找。</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因此，分块查找的</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平均查找长度</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ASL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w</a:t>
            </a:r>
            <a:endPar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一般情况下，为进行分块查找，可将长度为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的表均匀地分成</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块，每块含有</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个记录，即</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n/s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；再假定表中每个记录的查找概率相等，则每块查找的概率为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，块中每个记录的查找概率为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若用顺序查找确定所在块，则</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ASL =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b</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w</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(b+1)/2 + (s+1)/2</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n/2s + s/2 +1</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ext Box 5"/>
          <p:cNvSpPr txBox="1">
            <a:spLocks noChangeArrowheads="1"/>
          </p:cNvSpPr>
          <p:nvPr/>
        </p:nvSpPr>
        <p:spPr bwMode="auto">
          <a:xfrm>
            <a:off x="946150" y="2133600"/>
            <a:ext cx="8655050" cy="3538220"/>
          </a:xfrm>
          <a:prstGeom prst="rect">
            <a:avLst/>
          </a:prstGeom>
          <a:noFill/>
          <a:ln>
            <a:noFill/>
          </a:ln>
          <a:effectLst/>
          <a:extLst>
            <a:ext uri="{909E8E84-426E-40DD-AFC4-6F175D3DCCD1}">
              <a14:hiddenFill xmlns:a14="http://schemas.microsoft.com/office/drawing/2010/main">
                <a:gradFill rotWithShape="0">
                  <a:gsLst>
                    <a:gs pos="0">
                      <a:srgbClr val="6E6E6E"/>
                    </a:gs>
                    <a:gs pos="100000">
                      <a:schemeClr val="folHlink"/>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scene3d>
              <a:camera prst="orthographicFront"/>
              <a:lightRig rig="threePt" dir="t"/>
            </a:scene3d>
          </a:bodyPr>
          <a:lstStyle/>
          <a:p>
            <a:r>
              <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rPr>
              <a:t>1. Binary searching tree </a:t>
            </a:r>
            <a:endPar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endParaRPr>
          </a:p>
          <a:p>
            <a:r>
              <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rPr>
              <a:t>      (</a:t>
            </a:r>
            <a:r>
              <a:rPr kumimoji="1" lang="zh-CN" altLang="en-US" sz="2800">
                <a:ln/>
                <a:solidFill>
                  <a:schemeClr val="accent1"/>
                </a:solidFill>
                <a:effectLst>
                  <a:outerShdw blurRad="38100" dist="25400" dir="5400000" algn="ctr" rotWithShape="0">
                    <a:srgbClr val="6E747A">
                      <a:alpha val="43000"/>
                    </a:srgbClr>
                  </a:outerShdw>
                </a:effectLst>
                <a:ea typeface="幼圆" panose="02010509060101010101" pitchFamily="49" charset="-122"/>
              </a:rPr>
              <a:t>二叉排序树</a:t>
            </a:r>
            <a:r>
              <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rPr>
              <a:t>)</a:t>
            </a:r>
            <a:endPar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hlinkClick r:id="rId1" action="ppaction://hlinksldjump"/>
            </a:endParaRPr>
          </a:p>
          <a:p>
            <a:endPar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hlinkClick r:id="rId1" action="ppaction://hlinksldjump"/>
            </a:endParaRPr>
          </a:p>
          <a:p>
            <a:r>
              <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rPr>
              <a:t>2. Balanced binary searching tree </a:t>
            </a:r>
            <a:endPar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endParaRPr>
          </a:p>
          <a:p>
            <a:r>
              <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rPr>
              <a:t>      (</a:t>
            </a:r>
            <a:r>
              <a:rPr kumimoji="1" lang="zh-CN" altLang="en-US" sz="2800">
                <a:ln/>
                <a:solidFill>
                  <a:schemeClr val="accent1"/>
                </a:solidFill>
                <a:effectLst>
                  <a:outerShdw blurRad="38100" dist="25400" dir="5400000" algn="ctr" rotWithShape="0">
                    <a:srgbClr val="6E747A">
                      <a:alpha val="43000"/>
                    </a:srgbClr>
                  </a:outerShdw>
                </a:effectLst>
                <a:ea typeface="幼圆" panose="02010509060101010101" pitchFamily="49" charset="-122"/>
              </a:rPr>
              <a:t>平衡二叉树</a:t>
            </a:r>
            <a:r>
              <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rPr>
              <a:t>) AVL</a:t>
            </a:r>
            <a:endPar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endParaRPr>
          </a:p>
          <a:p>
            <a:endPar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endParaRPr>
          </a:p>
          <a:p>
            <a:r>
              <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rPr>
              <a:t>3. B tree and B</a:t>
            </a:r>
            <a:r>
              <a:rPr kumimoji="1" lang="zh-CN" altLang="en-US" sz="2800" baseline="30000">
                <a:ln/>
                <a:solidFill>
                  <a:schemeClr val="accent1"/>
                </a:solidFill>
                <a:effectLst>
                  <a:outerShdw blurRad="38100" dist="25400" dir="5400000" algn="ctr" rotWithShape="0">
                    <a:srgbClr val="6E747A">
                      <a:alpha val="43000"/>
                    </a:srgbClr>
                  </a:outerShdw>
                </a:effectLst>
                <a:ea typeface="幼圆" panose="02010509060101010101" pitchFamily="49" charset="-122"/>
              </a:rPr>
              <a:t>＋</a:t>
            </a:r>
            <a:r>
              <a:rPr kumimoji="1" lang="zh-CN" altLang="en-US" sz="2800">
                <a:ln/>
                <a:solidFill>
                  <a:schemeClr val="accent1"/>
                </a:solidFill>
                <a:effectLst>
                  <a:outerShdw blurRad="38100" dist="25400" dir="5400000" algn="ctr" rotWithShape="0">
                    <a:srgbClr val="6E747A">
                      <a:alpha val="43000"/>
                    </a:srgbClr>
                  </a:outerShdw>
                </a:effectLst>
                <a:ea typeface="幼圆" panose="02010509060101010101" pitchFamily="49" charset="-122"/>
              </a:rPr>
              <a:t> </a:t>
            </a:r>
            <a:r>
              <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rPr>
              <a:t>tree</a:t>
            </a:r>
            <a:endPar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endParaRPr>
          </a:p>
          <a:p>
            <a:endParaRPr kumimoji="1" lang="en-US" altLang="zh-CN" sz="2800">
              <a:ln/>
              <a:solidFill>
                <a:schemeClr val="accent1"/>
              </a:solidFill>
              <a:effectLst>
                <a:outerShdw blurRad="38100" dist="25400" dir="5400000" algn="ctr" rotWithShape="0">
                  <a:srgbClr val="6E747A">
                    <a:alpha val="43000"/>
                  </a:srgbClr>
                </a:outerShdw>
              </a:effectLst>
              <a:ea typeface="幼圆" panose="02010509060101010101" pitchFamily="49" charset="-122"/>
            </a:endParaRPr>
          </a:p>
        </p:txBody>
      </p:sp>
      <p:sp>
        <p:nvSpPr>
          <p:cNvPr id="53254" name="Rectangle 6"/>
          <p:cNvSpPr>
            <a:spLocks noGrp="1" noChangeArrowheads="1"/>
          </p:cNvSpPr>
          <p:nvPr>
            <p:ph type="title" idx="4294967295"/>
          </p:nvPr>
        </p:nvSpPr>
        <p:spPr/>
        <p:txBody>
          <a:bodyPr>
            <a:scene3d>
              <a:camera prst="orthographicFront"/>
              <a:lightRig rig="threePt" dir="t"/>
            </a:scene3d>
          </a:bodyPr>
          <a:lstStyle/>
          <a:p>
            <a:pPr algn="l"/>
            <a:r>
              <a:rPr lang="en-US" altLang="zh-CN" dirty="0">
                <a:ln/>
                <a:solidFill>
                  <a:schemeClr val="accent1"/>
                </a:solidFill>
                <a:effectLst>
                  <a:outerShdw blurRad="38100" dist="25400" dir="5400000" algn="ctr" rotWithShape="0">
                    <a:srgbClr val="6E747A">
                      <a:alpha val="43000"/>
                    </a:srgbClr>
                  </a:outerShdw>
                </a:effectLst>
              </a:rPr>
              <a:t>Dynamic searching table</a:t>
            </a:r>
            <a:endParaRPr lang="en-US" altLang="zh-CN" dirty="0">
              <a:l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2490" y="247015"/>
            <a:ext cx="10447020" cy="6039485"/>
          </a:xfrm>
          <a:prstGeom prst="rect">
            <a:avLst/>
          </a:prstGeom>
          <a:noFill/>
        </p:spPr>
        <p:txBody>
          <a:bodyPr wrap="square" rtlCol="0">
            <a:noAutofit/>
          </a:bodyPr>
          <a:p>
            <a:pPr>
              <a:lnSpc>
                <a:spcPct val="140000"/>
              </a:lnSpc>
            </a:pPr>
            <a:r>
              <a:rPr lang="en-US" altLang="zh-CN" sz="2000"/>
              <a:t>ADT  </a:t>
            </a:r>
            <a:r>
              <a:rPr lang="en-US" altLang="zh-CN" sz="2000">
                <a:solidFill>
                  <a:srgbClr val="FF0000"/>
                </a:solidFill>
              </a:rPr>
              <a:t>DynamicSearchTable </a:t>
            </a:r>
            <a:r>
              <a:rPr lang="en-US" altLang="zh-CN" sz="2000"/>
              <a:t>{</a:t>
            </a:r>
            <a:endParaRPr lang="en-US" altLang="zh-CN" sz="2000"/>
          </a:p>
          <a:p>
            <a:pPr indent="457200">
              <a:lnSpc>
                <a:spcPct val="140000"/>
              </a:lnSpc>
            </a:pPr>
            <a:r>
              <a:rPr lang="en-US" altLang="zh-CN" sz="2000"/>
              <a:t>数据对象D</a:t>
            </a:r>
            <a:r>
              <a:rPr lang="zh-CN" altLang="en-US" sz="2000"/>
              <a:t>：具</a:t>
            </a:r>
            <a:r>
              <a:rPr lang="en-US" altLang="zh-CN" sz="2000"/>
              <a:t>有相同特性的数据元素的集合。各个数据元素均含有类型相同</a:t>
            </a:r>
            <a:r>
              <a:rPr lang="zh-CN" altLang="en-US" sz="2000"/>
              <a:t>，</a:t>
            </a:r>
            <a:r>
              <a:rPr lang="en-US" altLang="zh-CN" sz="2000"/>
              <a:t>可推</a:t>
            </a:r>
            <a:r>
              <a:rPr lang="zh-CN" altLang="en-US" sz="2000"/>
              <a:t>一</a:t>
            </a:r>
            <a:r>
              <a:rPr lang="en-US" altLang="zh-CN" sz="2000"/>
              <a:t>标识数据元素的关键字。</a:t>
            </a:r>
            <a:endParaRPr lang="en-US" altLang="zh-CN" sz="2000"/>
          </a:p>
          <a:p>
            <a:pPr indent="457200">
              <a:lnSpc>
                <a:spcPct val="140000"/>
              </a:lnSpc>
            </a:pPr>
            <a:r>
              <a:rPr lang="en-US" altLang="zh-CN" sz="2000"/>
              <a:t>数据关系R</a:t>
            </a:r>
            <a:r>
              <a:rPr lang="zh-CN" altLang="en-US" sz="2000"/>
              <a:t>：</a:t>
            </a:r>
            <a:r>
              <a:rPr lang="en-US" altLang="zh-CN" sz="2000"/>
              <a:t>数据元素同属一个集合。</a:t>
            </a:r>
            <a:endParaRPr lang="en-US" altLang="zh-CN" sz="2000"/>
          </a:p>
          <a:p>
            <a:pPr indent="457200">
              <a:lnSpc>
                <a:spcPct val="140000"/>
              </a:lnSpc>
            </a:pPr>
            <a:r>
              <a:rPr lang="zh-CN" altLang="en-US" sz="2000"/>
              <a:t>基本操作</a:t>
            </a:r>
            <a:r>
              <a:rPr lang="en-US" altLang="zh-CN" sz="2000"/>
              <a:t>P</a:t>
            </a:r>
            <a:r>
              <a:rPr lang="zh-CN" altLang="en-US" sz="2000"/>
              <a:t>：</a:t>
            </a:r>
            <a:endParaRPr lang="zh-CN" altLang="en-US" sz="2000"/>
          </a:p>
          <a:p>
            <a:pPr indent="457200">
              <a:lnSpc>
                <a:spcPct val="140000"/>
              </a:lnSpc>
            </a:pPr>
            <a:r>
              <a:rPr lang="zh-CN" altLang="en-US" sz="2000"/>
              <a:t> </a:t>
            </a:r>
            <a:r>
              <a:rPr lang="en-US" altLang="zh-CN" sz="2000"/>
              <a:t> </a:t>
            </a:r>
            <a:r>
              <a:rPr lang="en-US" altLang="zh-CN" sz="2000">
                <a:solidFill>
                  <a:srgbClr val="FF0000"/>
                </a:solidFill>
              </a:rPr>
              <a:t>  InitDSTable(&amp;DT);</a:t>
            </a:r>
            <a:endParaRPr lang="en-US" altLang="zh-CN" sz="2000"/>
          </a:p>
          <a:p>
            <a:pPr marL="457200" lvl="1" indent="457200">
              <a:lnSpc>
                <a:spcPct val="140000"/>
              </a:lnSpc>
            </a:pPr>
            <a:r>
              <a:rPr lang="en-US" altLang="zh-CN" sz="2000"/>
              <a:t>操作结果</a:t>
            </a:r>
            <a:r>
              <a:rPr lang="zh-CN" altLang="en-US" sz="2000"/>
              <a:t>：</a:t>
            </a:r>
            <a:r>
              <a:rPr lang="en-US" altLang="zh-CN" sz="2000"/>
              <a:t>构造一个空的</a:t>
            </a:r>
            <a:r>
              <a:rPr lang="zh-CN" altLang="en-US" sz="2000"/>
              <a:t>动</a:t>
            </a:r>
            <a:r>
              <a:rPr lang="en-US" altLang="zh-CN" sz="2000"/>
              <a:t>态查找表DT。</a:t>
            </a:r>
            <a:endParaRPr lang="en-US" altLang="zh-CN" sz="2000"/>
          </a:p>
          <a:p>
            <a:pPr marL="0" lvl="0" indent="457200">
              <a:lnSpc>
                <a:spcPct val="140000"/>
              </a:lnSpc>
            </a:pPr>
            <a:r>
              <a:rPr lang="en-US" altLang="zh-CN" sz="2000"/>
              <a:t>    </a:t>
            </a:r>
            <a:r>
              <a:rPr lang="en-US" altLang="zh-CN" sz="2000">
                <a:solidFill>
                  <a:srgbClr val="FF0000"/>
                </a:solidFill>
              </a:rPr>
              <a:t>DestroyDSTable(&amp;DT);</a:t>
            </a:r>
            <a:endParaRPr lang="en-US" altLang="zh-CN" sz="2000"/>
          </a:p>
          <a:p>
            <a:pPr marL="457200" lvl="1" indent="457200">
              <a:lnSpc>
                <a:spcPct val="140000"/>
              </a:lnSpc>
            </a:pPr>
            <a:r>
              <a:rPr lang="en-US" altLang="zh-CN" sz="2000"/>
              <a:t>初始条件</a:t>
            </a:r>
            <a:r>
              <a:rPr lang="zh-CN" altLang="en-US" sz="2000"/>
              <a:t>：</a:t>
            </a:r>
            <a:r>
              <a:rPr lang="en-US" altLang="zh-CN" sz="2000"/>
              <a:t>动态查找</a:t>
            </a:r>
            <a:r>
              <a:rPr lang="zh-CN" altLang="en-US" sz="2000"/>
              <a:t>表</a:t>
            </a:r>
            <a:r>
              <a:rPr lang="en-US" altLang="zh-CN" sz="2000"/>
              <a:t>DT存在</a:t>
            </a:r>
            <a:r>
              <a:rPr lang="zh-CN" altLang="en-US" sz="2000"/>
              <a:t>。</a:t>
            </a:r>
            <a:endParaRPr lang="en-US" altLang="zh-CN" sz="2000"/>
          </a:p>
          <a:p>
            <a:pPr marL="457200" lvl="1" indent="457200">
              <a:lnSpc>
                <a:spcPct val="140000"/>
              </a:lnSpc>
            </a:pPr>
            <a:r>
              <a:rPr lang="en-US" altLang="zh-CN" sz="2000"/>
              <a:t>操作结果</a:t>
            </a:r>
            <a:r>
              <a:rPr lang="zh-CN" altLang="en-US" sz="2000"/>
              <a:t>：</a:t>
            </a:r>
            <a:r>
              <a:rPr lang="en-US" altLang="zh-CN" sz="2000"/>
              <a:t>销毁动态查找表DT。</a:t>
            </a:r>
            <a:endParaRPr lang="en-US" altLang="zh-CN" sz="2000"/>
          </a:p>
          <a:p>
            <a:pPr indent="457200">
              <a:lnSpc>
                <a:spcPct val="140000"/>
              </a:lnSpc>
            </a:pPr>
            <a:r>
              <a:rPr lang="en-US" altLang="zh-CN" sz="2000"/>
              <a:t>   </a:t>
            </a:r>
            <a:r>
              <a:rPr lang="en-US" altLang="zh-CN" sz="2000">
                <a:solidFill>
                  <a:srgbClr val="FF0000"/>
                </a:solidFill>
              </a:rPr>
              <a:t> SearchDSTable(DT, key);</a:t>
            </a:r>
            <a:endParaRPr lang="en-US" altLang="zh-CN" sz="2000">
              <a:solidFill>
                <a:srgbClr val="FF0000"/>
              </a:solidFill>
            </a:endParaRPr>
          </a:p>
          <a:p>
            <a:pPr marL="457200" lvl="1" indent="457200">
              <a:lnSpc>
                <a:spcPct val="140000"/>
              </a:lnSpc>
            </a:pPr>
            <a:r>
              <a:rPr lang="zh-CN" altLang="en-US" sz="2000"/>
              <a:t>初</a:t>
            </a:r>
            <a:r>
              <a:rPr lang="en-US" altLang="zh-CN" sz="2000"/>
              <a:t>始条件</a:t>
            </a:r>
            <a:r>
              <a:rPr lang="zh-CN" altLang="en-US" sz="2000"/>
              <a:t>：</a:t>
            </a:r>
            <a:r>
              <a:rPr lang="en-US" altLang="zh-CN" sz="2000"/>
              <a:t>动态查找表DT存在</a:t>
            </a:r>
            <a:r>
              <a:rPr lang="zh-CN" altLang="en-US" sz="2000"/>
              <a:t>，</a:t>
            </a:r>
            <a:r>
              <a:rPr lang="en-US" altLang="zh-CN" sz="2000"/>
              <a:t>key为和关键字类型相同的给定值</a:t>
            </a:r>
            <a:r>
              <a:rPr lang="zh-CN" altLang="en-US" sz="2000"/>
              <a:t>。</a:t>
            </a:r>
            <a:endParaRPr lang="zh-CN" altLang="en-US" sz="2000"/>
          </a:p>
          <a:p>
            <a:pPr marL="457200" lvl="1" indent="457200">
              <a:lnSpc>
                <a:spcPct val="140000"/>
              </a:lnSpc>
            </a:pPr>
            <a:r>
              <a:rPr lang="en-US" altLang="zh-CN" sz="2000"/>
              <a:t>操作结果</a:t>
            </a:r>
            <a:r>
              <a:rPr lang="zh-CN" altLang="en-US" sz="2000"/>
              <a:t>：</a:t>
            </a:r>
            <a:r>
              <a:rPr lang="en-US" altLang="zh-CN" sz="2000"/>
              <a:t>若</a:t>
            </a:r>
            <a:r>
              <a:rPr lang="en-US" altLang="zh-CN" sz="2000">
                <a:sym typeface="+mn-ea"/>
              </a:rPr>
              <a:t>DT</a:t>
            </a:r>
            <a:r>
              <a:rPr lang="en-US" altLang="zh-CN" sz="2000"/>
              <a:t>中</a:t>
            </a:r>
            <a:r>
              <a:rPr lang="zh-CN" altLang="en-US" sz="2000"/>
              <a:t>存</a:t>
            </a:r>
            <a:r>
              <a:rPr lang="en-US" altLang="zh-CN" sz="2000"/>
              <a:t>在其关键</a:t>
            </a:r>
            <a:r>
              <a:rPr lang="zh-CN" altLang="en-US" sz="2000"/>
              <a:t>字</a:t>
            </a:r>
            <a:r>
              <a:rPr lang="en-US" altLang="zh-CN" sz="2000"/>
              <a:t>等于key的数据元素</a:t>
            </a:r>
            <a:r>
              <a:rPr lang="zh-CN" altLang="en-US" sz="2000"/>
              <a:t>，</a:t>
            </a:r>
            <a:r>
              <a:rPr lang="en-US" altLang="zh-CN" sz="2000"/>
              <a:t>则</a:t>
            </a:r>
            <a:r>
              <a:rPr lang="zh-CN" altLang="en-US" sz="2000"/>
              <a:t>函</a:t>
            </a:r>
            <a:r>
              <a:rPr lang="en-US" altLang="zh-CN" sz="2000"/>
              <a:t>数值为该元素的值或在表中的位置</a:t>
            </a:r>
            <a:r>
              <a:rPr lang="zh-CN" altLang="en-US" sz="2000"/>
              <a:t>，</a:t>
            </a:r>
            <a:r>
              <a:rPr lang="en-US" altLang="zh-CN" sz="2000"/>
              <a:t>否则为“</a:t>
            </a:r>
            <a:r>
              <a:rPr lang="zh-CN" altLang="en-US" sz="2000"/>
              <a:t>空</a:t>
            </a:r>
            <a:r>
              <a:rPr lang="en-US" altLang="zh-CN" sz="2000"/>
              <a:t>”</a:t>
            </a:r>
            <a:r>
              <a:rPr lang="zh-CN" altLang="en-US" sz="2000"/>
              <a:t>。</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0430" y="465455"/>
            <a:ext cx="10447020" cy="5379720"/>
          </a:xfrm>
          <a:prstGeom prst="rect">
            <a:avLst/>
          </a:prstGeom>
          <a:noFill/>
        </p:spPr>
        <p:txBody>
          <a:bodyPr wrap="square" rtlCol="0">
            <a:noAutofit/>
          </a:bodyPr>
          <a:p>
            <a:pPr marL="0" lvl="0" indent="457200">
              <a:lnSpc>
                <a:spcPct val="130000"/>
              </a:lnSpc>
            </a:pPr>
            <a:r>
              <a:rPr lang="en-US" altLang="zh-CN" sz="2000">
                <a:solidFill>
                  <a:srgbClr val="FF0000"/>
                </a:solidFill>
                <a:sym typeface="+mn-ea"/>
              </a:rPr>
              <a:t>    InsertDSTable(&amp;DT, e);</a:t>
            </a:r>
            <a:endParaRPr lang="zh-CN" altLang="en-US" sz="2000"/>
          </a:p>
          <a:p>
            <a:pPr marL="457200" lvl="1" indent="457200">
              <a:lnSpc>
                <a:spcPct val="130000"/>
              </a:lnSpc>
            </a:pPr>
            <a:r>
              <a:rPr lang="en-US" altLang="zh-CN" sz="2000">
                <a:sym typeface="+mn-ea"/>
              </a:rPr>
              <a:t>初始条件</a:t>
            </a:r>
            <a:r>
              <a:rPr lang="zh-CN" altLang="en-US" sz="2000">
                <a:sym typeface="+mn-ea"/>
              </a:rPr>
              <a:t>：</a:t>
            </a:r>
            <a:r>
              <a:rPr lang="en-US" altLang="zh-CN" sz="2000">
                <a:sym typeface="+mn-ea"/>
              </a:rPr>
              <a:t>动</a:t>
            </a:r>
            <a:r>
              <a:rPr lang="zh-CN" altLang="en-US" sz="2000">
                <a:sym typeface="+mn-ea"/>
              </a:rPr>
              <a:t>态</a:t>
            </a:r>
            <a:r>
              <a:rPr lang="en-US" altLang="zh-CN" sz="2000">
                <a:sym typeface="+mn-ea"/>
              </a:rPr>
              <a:t>查找表DT存</a:t>
            </a:r>
            <a:r>
              <a:rPr lang="zh-CN" altLang="en-US" sz="2000">
                <a:sym typeface="+mn-ea"/>
              </a:rPr>
              <a:t>在，</a:t>
            </a:r>
            <a:r>
              <a:rPr lang="en-US" altLang="zh-CN" sz="2000">
                <a:sym typeface="+mn-ea"/>
              </a:rPr>
              <a:t>e为待插入的数据元素。</a:t>
            </a:r>
            <a:endParaRPr lang="en-US" altLang="zh-CN" sz="2000"/>
          </a:p>
          <a:p>
            <a:pPr marL="457200" lvl="1" indent="457200">
              <a:lnSpc>
                <a:spcPct val="130000"/>
              </a:lnSpc>
            </a:pPr>
            <a:r>
              <a:rPr lang="en-US" altLang="zh-CN" sz="2000">
                <a:sym typeface="+mn-ea"/>
              </a:rPr>
              <a:t>操作结果</a:t>
            </a:r>
            <a:r>
              <a:rPr lang="zh-CN" altLang="en-US" sz="2000">
                <a:sym typeface="+mn-ea"/>
              </a:rPr>
              <a:t>：</a:t>
            </a:r>
            <a:r>
              <a:rPr lang="en-US" altLang="zh-CN" sz="2000">
                <a:sym typeface="+mn-ea"/>
              </a:rPr>
              <a:t>若DT中不存在其关键字等于e.key的数据元素</a:t>
            </a:r>
            <a:r>
              <a:rPr lang="zh-CN" altLang="en-US" sz="2000">
                <a:sym typeface="+mn-ea"/>
              </a:rPr>
              <a:t>，</a:t>
            </a:r>
            <a:r>
              <a:rPr lang="en-US" altLang="zh-CN" sz="2000">
                <a:sym typeface="+mn-ea"/>
              </a:rPr>
              <a:t>则插人e到DT</a:t>
            </a:r>
            <a:r>
              <a:rPr lang="zh-CN" altLang="en-US" sz="2000">
                <a:sym typeface="+mn-ea"/>
              </a:rPr>
              <a:t>。</a:t>
            </a:r>
            <a:r>
              <a:rPr lang="en-US" altLang="zh-CN" sz="2000">
                <a:solidFill>
                  <a:srgbClr val="FF0000"/>
                </a:solidFill>
              </a:rPr>
              <a:t> </a:t>
            </a:r>
            <a:endParaRPr lang="en-US" altLang="zh-CN" sz="2000">
              <a:solidFill>
                <a:srgbClr val="FF0000"/>
              </a:solidFill>
            </a:endParaRPr>
          </a:p>
          <a:p>
            <a:pPr indent="457200">
              <a:lnSpc>
                <a:spcPct val="150000"/>
              </a:lnSpc>
            </a:pPr>
            <a:r>
              <a:rPr lang="en-US" altLang="zh-CN" sz="2000">
                <a:solidFill>
                  <a:srgbClr val="FF0000"/>
                </a:solidFill>
              </a:rPr>
              <a:t>    DeleteDSTable(&amp;DT, key);</a:t>
            </a:r>
            <a:endParaRPr lang="en-US" altLang="zh-CN" sz="2000">
              <a:solidFill>
                <a:srgbClr val="FF0000"/>
              </a:solidFill>
            </a:endParaRPr>
          </a:p>
          <a:p>
            <a:pPr marL="457200" lvl="1" indent="457200">
              <a:lnSpc>
                <a:spcPct val="150000"/>
              </a:lnSpc>
            </a:pPr>
            <a:r>
              <a:rPr lang="en-US" altLang="zh-CN" sz="2000"/>
              <a:t>初始条件</a:t>
            </a:r>
            <a:r>
              <a:rPr lang="zh-CN" altLang="en-US" sz="2000"/>
              <a:t>：</a:t>
            </a:r>
            <a:r>
              <a:rPr lang="en-US" altLang="zh-CN" sz="2000"/>
              <a:t>动态查</a:t>
            </a:r>
            <a:r>
              <a:rPr lang="zh-CN" altLang="en-US" sz="2000"/>
              <a:t>找</a:t>
            </a:r>
            <a:r>
              <a:rPr lang="en-US" altLang="zh-CN" sz="2000"/>
              <a:t>表DT存在</a:t>
            </a:r>
            <a:r>
              <a:rPr lang="zh-CN" altLang="en-US" sz="2000"/>
              <a:t>，</a:t>
            </a:r>
            <a:r>
              <a:rPr lang="en-US" altLang="zh-CN" sz="2000"/>
              <a:t>key为和关键字类型相同的给定值</a:t>
            </a:r>
            <a:r>
              <a:rPr lang="zh-CN" altLang="en-US" sz="2000"/>
              <a:t>。</a:t>
            </a:r>
            <a:endParaRPr lang="zh-CN" altLang="en-US" sz="2000"/>
          </a:p>
          <a:p>
            <a:pPr marL="457200" lvl="1" indent="457200">
              <a:lnSpc>
                <a:spcPct val="150000"/>
              </a:lnSpc>
            </a:pPr>
            <a:r>
              <a:rPr lang="en-US" altLang="zh-CN" sz="2000"/>
              <a:t>操作结果</a:t>
            </a:r>
            <a:r>
              <a:rPr lang="zh-CN" altLang="en-US" sz="2000"/>
              <a:t>：</a:t>
            </a:r>
            <a:r>
              <a:rPr lang="en-US" altLang="zh-CN" sz="2000"/>
              <a:t>若DT中</a:t>
            </a:r>
            <a:r>
              <a:rPr lang="zh-CN" altLang="en-US" sz="2000"/>
              <a:t>存</a:t>
            </a:r>
            <a:r>
              <a:rPr lang="en-US" altLang="zh-CN" sz="2000"/>
              <a:t>在其关键字等于key的数元系</a:t>
            </a:r>
            <a:r>
              <a:rPr lang="zh-CN" altLang="en-US" sz="2000"/>
              <a:t>，</a:t>
            </a:r>
            <a:r>
              <a:rPr lang="en-US" altLang="zh-CN" sz="2000"/>
              <a:t>则删除之</a:t>
            </a:r>
            <a:r>
              <a:rPr lang="zh-CN" altLang="en-US" sz="2000"/>
              <a:t>。</a:t>
            </a:r>
            <a:endParaRPr lang="en-US" altLang="zh-CN" sz="2000"/>
          </a:p>
          <a:p>
            <a:pPr marL="0" lvl="0" indent="457200">
              <a:lnSpc>
                <a:spcPct val="150000"/>
              </a:lnSpc>
            </a:pPr>
            <a:r>
              <a:rPr lang="en-US" altLang="zh-CN" sz="2000"/>
              <a:t> </a:t>
            </a:r>
            <a:r>
              <a:rPr lang="en-US" altLang="zh-CN" sz="2000">
                <a:solidFill>
                  <a:srgbClr val="FF0000"/>
                </a:solidFill>
              </a:rPr>
              <a:t>   TraverseDSTable(DT, Visit());</a:t>
            </a:r>
            <a:endParaRPr lang="en-US" altLang="zh-CN" sz="2000"/>
          </a:p>
          <a:p>
            <a:pPr marL="457200" lvl="1" indent="457200">
              <a:lnSpc>
                <a:spcPct val="150000"/>
              </a:lnSpc>
            </a:pPr>
            <a:r>
              <a:rPr lang="en-US" altLang="zh-CN" sz="2000"/>
              <a:t>初始条件</a:t>
            </a:r>
            <a:r>
              <a:rPr lang="zh-CN" altLang="en-US" sz="2000"/>
              <a:t>：</a:t>
            </a:r>
            <a:r>
              <a:rPr lang="en-US" altLang="zh-CN" sz="2000"/>
              <a:t>动态查找</a:t>
            </a:r>
            <a:r>
              <a:rPr lang="zh-CN" altLang="en-US" sz="2000"/>
              <a:t>表</a:t>
            </a:r>
            <a:r>
              <a:rPr lang="en-US" altLang="zh-CN" sz="2000"/>
              <a:t>DT存</a:t>
            </a:r>
            <a:r>
              <a:rPr lang="zh-CN" altLang="en-US" sz="2000"/>
              <a:t>在，</a:t>
            </a:r>
            <a:r>
              <a:rPr lang="en-US" altLang="zh-CN" sz="2000"/>
              <a:t>Visit是对结点操作的应用</a:t>
            </a:r>
            <a:r>
              <a:rPr lang="zh-CN" altLang="en-US" sz="2000"/>
              <a:t>函</a:t>
            </a:r>
            <a:r>
              <a:rPr lang="en-US" altLang="zh-CN" sz="2000"/>
              <a:t>数。</a:t>
            </a:r>
            <a:endParaRPr lang="en-US" altLang="zh-CN" sz="2000"/>
          </a:p>
          <a:p>
            <a:pPr marL="457200" lvl="1" indent="457200">
              <a:lnSpc>
                <a:spcPct val="150000"/>
              </a:lnSpc>
            </a:pPr>
            <a:r>
              <a:rPr lang="en-US" altLang="zh-CN" sz="2000"/>
              <a:t>操作结果</a:t>
            </a:r>
            <a:r>
              <a:rPr lang="zh-CN" altLang="en-US" sz="2000"/>
              <a:t>：</a:t>
            </a:r>
            <a:r>
              <a:rPr lang="en-US" altLang="zh-CN" sz="2000"/>
              <a:t>按某种次对DT的每个结点调用函数 Visit()一次且至多</a:t>
            </a:r>
            <a:r>
              <a:rPr lang="zh-CN" altLang="en-US" sz="2000"/>
              <a:t>一</a:t>
            </a:r>
            <a:r>
              <a:rPr lang="en-US" altLang="zh-CN" sz="2000"/>
              <a:t>次。一旦Visit()失败</a:t>
            </a:r>
            <a:r>
              <a:rPr lang="zh-CN" altLang="en-US" sz="2000"/>
              <a:t>，</a:t>
            </a:r>
            <a:r>
              <a:rPr lang="en-US" altLang="zh-CN" sz="2000"/>
              <a:t>则操作失败</a:t>
            </a:r>
            <a:r>
              <a:rPr lang="zh-CN" altLang="en-US" sz="2000"/>
              <a:t>。</a:t>
            </a:r>
            <a:endParaRPr lang="en-US" altLang="zh-CN" sz="2000">
              <a:solidFill>
                <a:schemeClr val="tx1"/>
              </a:solidFill>
            </a:endParaRPr>
          </a:p>
          <a:p>
            <a:pPr marL="0" lvl="0" algn="l">
              <a:lnSpc>
                <a:spcPct val="150000"/>
              </a:lnSpc>
              <a:buClrTx/>
              <a:buSzTx/>
              <a:buFontTx/>
              <a:buNone/>
            </a:pPr>
            <a:r>
              <a:rPr lang="en-US" altLang="zh-CN" sz="2000">
                <a:solidFill>
                  <a:schemeClr val="tx1"/>
                </a:solidFill>
              </a:rPr>
              <a:t>} ADT </a:t>
            </a:r>
            <a:r>
              <a:rPr lang="en-US" altLang="zh-CN" sz="2000">
                <a:solidFill>
                  <a:srgbClr val="FF0000"/>
                </a:solidFill>
              </a:rPr>
              <a:t>DynanicSearchTable</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threePt" dir="t"/>
            </a:scene3d>
          </a:bodyPr>
          <a:lstStyle/>
          <a:p>
            <a:r>
              <a:rPr lang="en-US" altLang="zh-CN" dirty="0">
                <a:ln/>
                <a:solidFill>
                  <a:schemeClr val="accent1"/>
                </a:solidFill>
                <a:effectLst>
                  <a:outerShdw blurRad="38100" dist="25400" dir="5400000" algn="ctr" rotWithShape="0">
                    <a:srgbClr val="6E747A">
                      <a:alpha val="43000"/>
                    </a:srgbClr>
                  </a:outerShdw>
                </a:effectLst>
              </a:rPr>
              <a:t>8.3 Binary searching tree (BST)</a:t>
            </a:r>
            <a:endParaRPr lang="en-US" altLang="zh-CN" dirty="0">
              <a:ln/>
              <a:solidFill>
                <a:schemeClr val="accent1"/>
              </a:solidFill>
              <a:effectLst>
                <a:outerShdw blurRad="38100" dist="25400" dir="5400000" algn="ctr" rotWithShape="0">
                  <a:srgbClr val="6E747A">
                    <a:alpha val="43000"/>
                  </a:srgbClr>
                </a:outerShdw>
              </a:effectLst>
            </a:endParaRPr>
          </a:p>
        </p:txBody>
      </p:sp>
      <p:sp>
        <p:nvSpPr>
          <p:cNvPr id="3" name="内容占位符 2"/>
          <p:cNvSpPr>
            <a:spLocks noGrp="1"/>
          </p:cNvSpPr>
          <p:nvPr>
            <p:ph idx="1"/>
          </p:nvPr>
        </p:nvSpPr>
        <p:spPr>
          <a:xfrm>
            <a:off x="852170" y="1634490"/>
            <a:ext cx="9358630" cy="4530725"/>
          </a:xfrm>
        </p:spPr>
        <p:txBody>
          <a:bodyPr/>
          <a:lstStyle/>
          <a:p>
            <a:r>
              <a:rPr lang="en-US" altLang="zh-CN" dirty="0"/>
              <a:t>Definition</a:t>
            </a:r>
            <a:endParaRPr lang="en-US" altLang="zh-CN" dirty="0"/>
          </a:p>
          <a:p>
            <a:r>
              <a:rPr lang="en-US" altLang="zh-CN" dirty="0"/>
              <a:t>Search</a:t>
            </a:r>
            <a:endParaRPr lang="en-US" altLang="zh-CN" dirty="0"/>
          </a:p>
          <a:p>
            <a:r>
              <a:rPr lang="en-US" altLang="zh-CN" dirty="0"/>
              <a:t>Insert</a:t>
            </a:r>
            <a:endParaRPr lang="en-US" altLang="zh-CN" dirty="0"/>
          </a:p>
          <a:p>
            <a:r>
              <a:rPr lang="en-US" altLang="zh-CN" dirty="0"/>
              <a:t>Remove</a:t>
            </a:r>
            <a:endParaRPr lang="en-US" altLang="zh-CN" dirty="0"/>
          </a:p>
          <a:p>
            <a:r>
              <a:rPr lang="en-US" altLang="zh-CN" dirty="0"/>
              <a:t>Analysis</a:t>
            </a:r>
            <a:endParaRPr lang="en-US" altLang="zh-CN" dirty="0"/>
          </a:p>
          <a:p>
            <a:r>
              <a:rPr lang="en-US" altLang="zh-CN" dirty="0"/>
              <a:t>Improvement</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4" descr="speech1"/>
          <p:cNvPicPr>
            <a:picLocks noChangeAspect="1" noChangeArrowheads="1"/>
          </p:cNvPicPr>
          <p:nvPr/>
        </p:nvPicPr>
        <p:blipFill>
          <a:blip r:embed="rId1">
            <a:lum contrast="50000"/>
            <a:extLst>
              <a:ext uri="{28A0092B-C50C-407E-A947-70E740481C1C}">
                <a14:useLocalDpi xmlns:a14="http://schemas.microsoft.com/office/drawing/2010/main" val="0"/>
              </a:ext>
            </a:extLst>
          </a:blip>
          <a:srcRect/>
          <a:stretch>
            <a:fillRect/>
          </a:stretch>
        </p:blipFill>
        <p:spPr bwMode="auto">
          <a:xfrm>
            <a:off x="1676401" y="228600"/>
            <a:ext cx="6832600" cy="2611438"/>
          </a:xfrm>
          <a:prstGeom prst="rect">
            <a:avLst/>
          </a:prstGeom>
          <a:noFill/>
          <a:ln w="508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3078" name="Rectangle 5"/>
          <p:cNvSpPr>
            <a:spLocks noChangeArrowheads="1"/>
          </p:cNvSpPr>
          <p:nvPr/>
        </p:nvSpPr>
        <p:spPr bwMode="auto">
          <a:xfrm>
            <a:off x="5333049" y="4368271"/>
            <a:ext cx="3098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sz="1400" b="1">
              <a:solidFill>
                <a:srgbClr val="FFFFFF"/>
              </a:solidFill>
              <a:latin typeface="Courier New" panose="02070309020205020404" pitchFamily="49" charset="0"/>
              <a:cs typeface="Arial" panose="020B0604020202020204" pitchFamily="34" charset="0"/>
            </a:endParaRPr>
          </a:p>
        </p:txBody>
      </p:sp>
      <p:pic>
        <p:nvPicPr>
          <p:cNvPr id="3075" name="Picture 6" descr="speech6"/>
          <p:cNvPicPr>
            <a:picLocks noChangeAspect="1" noChangeArrowheads="1"/>
          </p:cNvPicPr>
          <p:nvPr/>
        </p:nvPicPr>
        <p:blipFill>
          <a:blip r:embed="rId2">
            <a:lum contrast="50000"/>
            <a:extLst>
              <a:ext uri="{28A0092B-C50C-407E-A947-70E740481C1C}">
                <a14:useLocalDpi xmlns:a14="http://schemas.microsoft.com/office/drawing/2010/main" val="0"/>
              </a:ext>
            </a:extLst>
          </a:blip>
          <a:srcRect/>
          <a:stretch>
            <a:fillRect/>
          </a:stretch>
        </p:blipFill>
        <p:spPr bwMode="auto">
          <a:xfrm>
            <a:off x="2549623" y="2117551"/>
            <a:ext cx="6841459" cy="2610000"/>
          </a:xfrm>
          <a:prstGeom prst="rect">
            <a:avLst/>
          </a:prstGeom>
          <a:noFill/>
          <a:ln w="508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3076" name="Picture 7" descr="speech2"/>
          <p:cNvPicPr>
            <a:picLocks noChangeAspect="1" noChangeArrowheads="1"/>
          </p:cNvPicPr>
          <p:nvPr/>
        </p:nvPicPr>
        <p:blipFill>
          <a:blip r:embed="rId3">
            <a:lum contrast="50000"/>
            <a:extLst>
              <a:ext uri="{28A0092B-C50C-407E-A947-70E740481C1C}">
                <a14:useLocalDpi xmlns:a14="http://schemas.microsoft.com/office/drawing/2010/main" val="0"/>
              </a:ext>
            </a:extLst>
          </a:blip>
          <a:srcRect/>
          <a:stretch>
            <a:fillRect/>
          </a:stretch>
        </p:blipFill>
        <p:spPr bwMode="auto">
          <a:xfrm>
            <a:off x="3431704" y="4005064"/>
            <a:ext cx="7055820" cy="2610000"/>
          </a:xfrm>
          <a:prstGeom prst="rect">
            <a:avLst/>
          </a:prstGeom>
          <a:noFill/>
          <a:ln w="5080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ext Box 5"/>
          <p:cNvSpPr txBox="1">
            <a:spLocks noChangeArrowheads="1"/>
          </p:cNvSpPr>
          <p:nvPr/>
        </p:nvSpPr>
        <p:spPr bwMode="auto">
          <a:xfrm>
            <a:off x="976630" y="1408430"/>
            <a:ext cx="10396855" cy="4729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nSpc>
                <a:spcPct val="150000"/>
              </a:lnSpc>
            </a:pPr>
            <a:r>
              <a:rPr kumimoji="1" lang="en-US" altLang="zh-CN" sz="2800" dirty="0">
                <a:solidFill>
                  <a:srgbClr val="FF0000"/>
                </a:solidFill>
                <a:ea typeface="幼圆" panose="02010509060101010101" pitchFamily="49" charset="-122"/>
                <a:cs typeface="Times New Roman" panose="02020603050405020304" pitchFamily="18" charset="0"/>
              </a:rPr>
              <a:t>1) Definition</a:t>
            </a:r>
            <a:endParaRPr kumimoji="1" lang="en-US" altLang="zh-CN" sz="2800" dirty="0">
              <a:solidFill>
                <a:srgbClr val="FF0000"/>
              </a:solidFill>
              <a:ea typeface="幼圆" panose="02010509060101010101" pitchFamily="49" charset="-122"/>
              <a:cs typeface="Times New Roman" panose="02020603050405020304" pitchFamily="18" charset="0"/>
            </a:endParaRPr>
          </a:p>
          <a:p>
            <a:pPr>
              <a:lnSpc>
                <a:spcPct val="15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二叉排序</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搜索</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树</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(Binary </a:t>
            </a:r>
            <a:r>
              <a:rPr kumimoji="1" lang="en-US" altLang="en-US" sz="2400" dirty="0">
                <a:latin typeface="Times New Roman" panose="02020603050405020304" pitchFamily="18" charset="0"/>
                <a:ea typeface="幼圆" panose="02010509060101010101" pitchFamily="49" charset="-122"/>
                <a:cs typeface="Times New Roman" panose="02020603050405020304" pitchFamily="18" charset="0"/>
              </a:rPr>
              <a:t>searching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Tree)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或者是一棵空二叉树，或者是具有下列性质的二叉树：</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marL="914400" lvl="1" indent="-457200">
              <a:lnSpc>
                <a:spcPct val="150000"/>
              </a:lnSpc>
              <a:buFont typeface="+mj-ea"/>
              <a:buAutoNum type="circleNumDbPlain"/>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若它的左子树不空，则左子树上所有结点的值均小于它的根结点的值；</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marL="914400" lvl="1" indent="-457200">
              <a:lnSpc>
                <a:spcPct val="150000"/>
              </a:lnSpc>
              <a:buFont typeface="+mj-ea"/>
              <a:buAutoNum type="circleNumDbPlain"/>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若它的右子树不空，则右子树上所有结点的值均大于它的根结点的值；</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marL="914400" lvl="1" indent="-457200">
              <a:lnSpc>
                <a:spcPct val="150000"/>
              </a:lnSpc>
              <a:buFont typeface="+mj-ea"/>
              <a:buAutoNum type="circleNumDbPlain"/>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它的左右子树也分别为</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二叉排序</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搜索</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树</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4279" name="Rectangle 7"/>
          <p:cNvSpPr>
            <a:spLocks noGrp="1" noChangeArrowheads="1"/>
          </p:cNvSpPr>
          <p:nvPr>
            <p:ph type="title"/>
          </p:nvPr>
        </p:nvSpPr>
        <p:spPr/>
        <p:txBody>
          <a:bodyPr>
            <a:scene3d>
              <a:camera prst="orthographicFront"/>
              <a:lightRig rig="threePt" dir="t"/>
            </a:scene3d>
          </a:bodyPr>
          <a:lstStyle/>
          <a:p>
            <a:r>
              <a:rPr lang="en-US" altLang="zh-CN" dirty="0">
                <a:ln/>
                <a:solidFill>
                  <a:schemeClr val="accent1"/>
                </a:solidFill>
                <a:effectLst>
                  <a:outerShdw blurRad="38100" dist="25400" dir="5400000" algn="ctr" rotWithShape="0">
                    <a:srgbClr val="6E747A">
                      <a:alpha val="43000"/>
                    </a:srgbClr>
                  </a:outerShdw>
                </a:effectLst>
              </a:rPr>
              <a:t>8.3 Binary searching tree</a:t>
            </a:r>
            <a:endParaRPr lang="en-US" altLang="zh-CN" dirty="0">
              <a:l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22" name="Text Box 26"/>
          <p:cNvSpPr txBox="1">
            <a:spLocks noChangeArrowheads="1"/>
          </p:cNvSpPr>
          <p:nvPr/>
        </p:nvSpPr>
        <p:spPr bwMode="auto">
          <a:xfrm>
            <a:off x="1776095" y="2933065"/>
            <a:ext cx="8474075" cy="338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a:lnSpc>
                <a:spcPct val="13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二叉排序树的存储结构：</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BinNode</a:t>
            </a:r>
            <a:endPar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结点的关键码字段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DataType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other;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结点的属性字段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BinNode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二叉树的左、右指针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BinNode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BinTree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55326" name="Picture 3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11338" y="714375"/>
            <a:ext cx="8532812" cy="177800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Rectangle 5"/>
          <p:cNvSpPr>
            <a:spLocks noGrp="1" noChangeArrowheads="1"/>
          </p:cNvSpPr>
          <p:nvPr>
            <p:ph type="body" idx="1"/>
          </p:nvPr>
        </p:nvSpPr>
        <p:spPr>
          <a:xfrm>
            <a:off x="819150" y="333375"/>
            <a:ext cx="10295890" cy="5793105"/>
          </a:xfrm>
          <a:noFill/>
        </p:spPr>
        <p:txBody>
          <a:bodyPr/>
          <a:lstStyle/>
          <a:p>
            <a:pPr>
              <a:buFont typeface="Wingdings" panose="05000000000000000000" pitchFamily="2" charset="2"/>
              <a:buNone/>
            </a:pPr>
            <a:r>
              <a:rPr kumimoji="1" lang="en-US" altLang="zh-CN" sz="2800" dirty="0">
                <a:solidFill>
                  <a:srgbClr val="FF0000"/>
                </a:solidFill>
                <a:latin typeface="Times New Roman" panose="02020603050405020304" pitchFamily="18" charset="0"/>
              </a:rPr>
              <a:t>2) Search algorithm in BST</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二叉排序树的查找</a:t>
            </a:r>
            <a:r>
              <a:rPr kumimoji="1" lang="en-US" altLang="zh-CN" sz="2800" b="1" dirty="0">
                <a:latin typeface="Times New Roman" panose="02020603050405020304" pitchFamily="18" charset="0"/>
              </a:rPr>
              <a:t>)</a:t>
            </a:r>
            <a:endParaRPr kumimoji="1" lang="en-US" altLang="zh-CN" sz="2800" b="1" dirty="0">
              <a:latin typeface="Times New Roman" panose="02020603050405020304" pitchFamily="18" charset="0"/>
            </a:endParaRPr>
          </a:p>
          <a:p>
            <a:r>
              <a:rPr lang="en-US" altLang="zh-CN" dirty="0">
                <a:latin typeface="Times New Roman" panose="02020603050405020304" pitchFamily="18" charset="0"/>
              </a:rPr>
              <a:t>Method</a:t>
            </a:r>
            <a:endParaRPr lang="en-US" altLang="zh-CN" dirty="0">
              <a:latin typeface="Times New Roman" panose="02020603050405020304" pitchFamily="18" charset="0"/>
            </a:endParaRPr>
          </a:p>
          <a:p>
            <a:pPr lvl="1"/>
            <a:r>
              <a:rPr lang="en-US" altLang="zh-CN" dirty="0">
                <a:latin typeface="Times New Roman" panose="02020603050405020304" pitchFamily="18" charset="0"/>
              </a:rPr>
              <a:t>From the root of BST, if </a:t>
            </a:r>
            <a:endParaRPr lang="en-US" altLang="zh-CN" dirty="0">
              <a:latin typeface="Times New Roman" panose="02020603050405020304" pitchFamily="18" charset="0"/>
            </a:endParaRPr>
          </a:p>
          <a:p>
            <a:pPr lvl="2"/>
            <a:r>
              <a:rPr lang="en-US" altLang="zh-CN" dirty="0">
                <a:latin typeface="Times New Roman" panose="02020603050405020304" pitchFamily="18" charset="0"/>
              </a:rPr>
              <a:t>BST == NULL, return Failure; else compare the given key x with the key in root node, if</a:t>
            </a:r>
            <a:endParaRPr lang="en-US" altLang="zh-CN" dirty="0">
              <a:latin typeface="Times New Roman" panose="02020603050405020304" pitchFamily="18" charset="0"/>
            </a:endParaRPr>
          </a:p>
          <a:p>
            <a:pPr lvl="3"/>
            <a:r>
              <a:rPr lang="en-US" altLang="zh-CN" dirty="0">
                <a:latin typeface="Times New Roman" panose="02020603050405020304" pitchFamily="18" charset="0"/>
              </a:rPr>
              <a:t>Equal, return the position of the root</a:t>
            </a:r>
            <a:endParaRPr lang="en-US" altLang="zh-CN" dirty="0">
              <a:latin typeface="Times New Roman" panose="02020603050405020304" pitchFamily="18" charset="0"/>
            </a:endParaRPr>
          </a:p>
          <a:p>
            <a:pPr lvl="3"/>
            <a:r>
              <a:rPr lang="en-US" altLang="zh-CN" dirty="0">
                <a:latin typeface="Times New Roman" panose="02020603050405020304" pitchFamily="18" charset="0"/>
              </a:rPr>
              <a:t>X &lt; </a:t>
            </a:r>
            <a:r>
              <a:rPr lang="en-US" altLang="zh-CN" dirty="0" err="1">
                <a:latin typeface="Times New Roman" panose="02020603050405020304" pitchFamily="18" charset="0"/>
              </a:rPr>
              <a:t>root.getKey</a:t>
            </a:r>
            <a:r>
              <a:rPr lang="en-US" altLang="zh-CN" dirty="0">
                <a:latin typeface="Times New Roman" panose="02020603050405020304" pitchFamily="18" charset="0"/>
              </a:rPr>
              <a:t>(), search in the left sub BST</a:t>
            </a:r>
            <a:endParaRPr lang="en-US" altLang="zh-CN" dirty="0">
              <a:latin typeface="Times New Roman" panose="02020603050405020304" pitchFamily="18" charset="0"/>
            </a:endParaRPr>
          </a:p>
          <a:p>
            <a:pPr lvl="3"/>
            <a:r>
              <a:rPr lang="en-US" altLang="zh-CN" dirty="0">
                <a:latin typeface="Times New Roman" panose="02020603050405020304" pitchFamily="18" charset="0"/>
              </a:rPr>
              <a:t>X &gt; </a:t>
            </a:r>
            <a:r>
              <a:rPr lang="en-US" altLang="zh-CN" dirty="0" err="1">
                <a:latin typeface="Times New Roman" panose="02020603050405020304" pitchFamily="18" charset="0"/>
              </a:rPr>
              <a:t>root.getKey</a:t>
            </a:r>
            <a:r>
              <a:rPr lang="en-US" altLang="zh-CN" dirty="0">
                <a:latin typeface="Times New Roman" panose="02020603050405020304" pitchFamily="18" charset="0"/>
              </a:rPr>
              <a:t>(), search in the right sub BST</a:t>
            </a:r>
            <a:endParaRPr lang="en-US" altLang="zh-CN" dirty="0">
              <a:latin typeface="Times New Roman" panose="02020603050405020304" pitchFamily="18" charset="0"/>
            </a:endParaRPr>
          </a:p>
          <a:p>
            <a:pPr lvl="3"/>
            <a:r>
              <a:rPr lang="en-US" altLang="zh-CN" dirty="0">
                <a:latin typeface="Times New Roman" panose="02020603050405020304" pitchFamily="18" charset="0"/>
              </a:rPr>
              <a:t>Until found or BST== NULL</a:t>
            </a:r>
            <a:endParaRPr lang="en-US" altLang="zh-CN" dirty="0">
              <a:latin typeface="Times New Roman" panose="02020603050405020304" pitchFamily="18" charset="0"/>
            </a:endParaRPr>
          </a:p>
          <a:p>
            <a:r>
              <a:rPr lang="en-US" altLang="zh-CN" dirty="0">
                <a:latin typeface="Times New Roman" panose="02020603050405020304" pitchFamily="18" charset="0"/>
              </a:rPr>
              <a:t>Example</a:t>
            </a:r>
            <a:endParaRPr lang="en-US" altLang="zh-CN" dirty="0">
              <a:latin typeface="Times New Roman" panose="02020603050405020304" pitchFamily="18" charset="0"/>
            </a:endParaRPr>
          </a:p>
          <a:p>
            <a:r>
              <a:rPr lang="en-US" altLang="zh-CN" dirty="0">
                <a:latin typeface="Times New Roman" panose="02020603050405020304" pitchFamily="18" charset="0"/>
              </a:rPr>
              <a:t>Implementation</a:t>
            </a:r>
            <a:endParaRPr kumimoji="1" lang="en-US" altLang="zh-CN" sz="2800" dirty="0">
              <a:latin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72" name="Picture 20"/>
          <p:cNvPicPr>
            <a:picLocks noGrp="1" noChangeAspect="1" noChangeArrowheads="1"/>
          </p:cNvPicPr>
          <p:nvPr>
            <p:ph sz="half" idx="2"/>
          </p:nvPr>
        </p:nvPicPr>
        <p:blipFill>
          <a:blip r:embed="rId1" cstate="print">
            <a:extLst>
              <a:ext uri="{28A0092B-C50C-407E-A947-70E740481C1C}">
                <a14:useLocalDpi xmlns:a14="http://schemas.microsoft.com/office/drawing/2010/main" val="0"/>
              </a:ext>
            </a:extLst>
          </a:blip>
          <a:srcRect b="-5684"/>
          <a:stretch>
            <a:fillRect/>
          </a:stretch>
        </p:blipFill>
        <p:spPr>
          <a:xfrm>
            <a:off x="1735138" y="1433513"/>
            <a:ext cx="4760912" cy="4162425"/>
          </a:xfrm>
          <a:noFill/>
        </p:spPr>
      </p:pic>
      <p:sp>
        <p:nvSpPr>
          <p:cNvPr id="151554" name="Rectangle 2"/>
          <p:cNvSpPr>
            <a:spLocks noGrp="1" noChangeArrowheads="1"/>
          </p:cNvSpPr>
          <p:nvPr>
            <p:ph type="title"/>
          </p:nvPr>
        </p:nvSpPr>
        <p:spPr/>
        <p:txBody>
          <a:bodyPr/>
          <a:lstStyle/>
          <a:p>
            <a:r>
              <a:rPr lang="en-US" altLang="zh-CN">
                <a:solidFill>
                  <a:srgbClr val="FF0000"/>
                </a:solidFill>
              </a:rPr>
              <a:t>Example</a:t>
            </a:r>
            <a:endParaRPr lang="en-US" altLang="zh-CN">
              <a:solidFill>
                <a:srgbClr val="FF0000"/>
              </a:solidFill>
            </a:endParaRPr>
          </a:p>
        </p:txBody>
      </p:sp>
      <p:pic>
        <p:nvPicPr>
          <p:cNvPr id="151566" name="Picture 14"/>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b="-14999"/>
          <a:stretch>
            <a:fillRect/>
          </a:stretch>
        </p:blipFill>
        <p:spPr>
          <a:xfrm>
            <a:off x="6115050" y="1433513"/>
            <a:ext cx="4440238" cy="4527550"/>
          </a:xfrm>
          <a:noFill/>
        </p:spPr>
      </p:pic>
      <p:sp>
        <p:nvSpPr>
          <p:cNvPr id="151563" name="Oval 11"/>
          <p:cNvSpPr>
            <a:spLocks noChangeArrowheads="1"/>
          </p:cNvSpPr>
          <p:nvPr/>
        </p:nvSpPr>
        <p:spPr bwMode="auto">
          <a:xfrm>
            <a:off x="2468563" y="4240213"/>
            <a:ext cx="503237" cy="504825"/>
          </a:xfrm>
          <a:prstGeom prst="ellipse">
            <a:avLst/>
          </a:prstGeom>
          <a:noFill/>
          <a:ln w="38100">
            <a:solidFill>
              <a:srgbClr val="CC000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5" name="Oval 13"/>
          <p:cNvSpPr>
            <a:spLocks noChangeArrowheads="1"/>
          </p:cNvSpPr>
          <p:nvPr/>
        </p:nvSpPr>
        <p:spPr bwMode="auto">
          <a:xfrm>
            <a:off x="9244013" y="4722813"/>
            <a:ext cx="468312" cy="468312"/>
          </a:xfrm>
          <a:prstGeom prst="ellipse">
            <a:avLst/>
          </a:prstGeom>
          <a:solidFill>
            <a:srgbClr val="FFFF00">
              <a:alpha val="5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任意多边形 2"/>
          <p:cNvSpPr/>
          <p:nvPr/>
        </p:nvSpPr>
        <p:spPr>
          <a:xfrm>
            <a:off x="4181475" y="1571625"/>
            <a:ext cx="1552575" cy="352425"/>
          </a:xfrm>
          <a:custGeom>
            <a:avLst/>
            <a:gdLst>
              <a:gd name="connsiteX0" fmla="*/ 0 w 1552575"/>
              <a:gd name="connsiteY0" fmla="*/ 0 h 352425"/>
              <a:gd name="connsiteX1" fmla="*/ 28575 w 1552575"/>
              <a:gd name="connsiteY1" fmla="*/ 295275 h 352425"/>
              <a:gd name="connsiteX2" fmla="*/ 1533525 w 1552575"/>
              <a:gd name="connsiteY2" fmla="*/ 352425 h 352425"/>
              <a:gd name="connsiteX3" fmla="*/ 1552575 w 1552575"/>
              <a:gd name="connsiteY3" fmla="*/ 9525 h 352425"/>
              <a:gd name="connsiteX4" fmla="*/ 0 w 1552575"/>
              <a:gd name="connsiteY4" fmla="*/ 0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5" h="352425">
                <a:moveTo>
                  <a:pt x="0" y="0"/>
                </a:moveTo>
                <a:lnTo>
                  <a:pt x="28575" y="295275"/>
                </a:lnTo>
                <a:lnTo>
                  <a:pt x="1533525" y="352425"/>
                </a:lnTo>
                <a:lnTo>
                  <a:pt x="15525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4124325" y="1895475"/>
            <a:ext cx="638175" cy="457200"/>
          </a:xfrm>
          <a:custGeom>
            <a:avLst/>
            <a:gdLst>
              <a:gd name="connsiteX0" fmla="*/ 0 w 638175"/>
              <a:gd name="connsiteY0" fmla="*/ 0 h 457200"/>
              <a:gd name="connsiteX1" fmla="*/ 0 w 638175"/>
              <a:gd name="connsiteY1" fmla="*/ 0 h 457200"/>
              <a:gd name="connsiteX2" fmla="*/ 19050 w 638175"/>
              <a:gd name="connsiteY2" fmla="*/ 114300 h 457200"/>
              <a:gd name="connsiteX3" fmla="*/ 38100 w 638175"/>
              <a:gd name="connsiteY3" fmla="*/ 142875 h 457200"/>
              <a:gd name="connsiteX4" fmla="*/ 66675 w 638175"/>
              <a:gd name="connsiteY4" fmla="*/ 152400 h 457200"/>
              <a:gd name="connsiteX5" fmla="*/ 85725 w 638175"/>
              <a:gd name="connsiteY5" fmla="*/ 180975 h 457200"/>
              <a:gd name="connsiteX6" fmla="*/ 142875 w 638175"/>
              <a:gd name="connsiteY6" fmla="*/ 219075 h 457200"/>
              <a:gd name="connsiteX7" fmla="*/ 161925 w 638175"/>
              <a:gd name="connsiteY7" fmla="*/ 247650 h 457200"/>
              <a:gd name="connsiteX8" fmla="*/ 219075 w 638175"/>
              <a:gd name="connsiteY8" fmla="*/ 285750 h 457200"/>
              <a:gd name="connsiteX9" fmla="*/ 276225 w 638175"/>
              <a:gd name="connsiteY9" fmla="*/ 314325 h 457200"/>
              <a:gd name="connsiteX10" fmla="*/ 304800 w 638175"/>
              <a:gd name="connsiteY10" fmla="*/ 342900 h 457200"/>
              <a:gd name="connsiteX11" fmla="*/ 371475 w 638175"/>
              <a:gd name="connsiteY11" fmla="*/ 381000 h 457200"/>
              <a:gd name="connsiteX12" fmla="*/ 400050 w 638175"/>
              <a:gd name="connsiteY12" fmla="*/ 390525 h 457200"/>
              <a:gd name="connsiteX13" fmla="*/ 428625 w 638175"/>
              <a:gd name="connsiteY13" fmla="*/ 409575 h 457200"/>
              <a:gd name="connsiteX14" fmla="*/ 485775 w 638175"/>
              <a:gd name="connsiteY14" fmla="*/ 428625 h 457200"/>
              <a:gd name="connsiteX15" fmla="*/ 514350 w 638175"/>
              <a:gd name="connsiteY15" fmla="*/ 438150 h 457200"/>
              <a:gd name="connsiteX16" fmla="*/ 542925 w 638175"/>
              <a:gd name="connsiteY16" fmla="*/ 447675 h 457200"/>
              <a:gd name="connsiteX17" fmla="*/ 571500 w 638175"/>
              <a:gd name="connsiteY17" fmla="*/ 457200 h 457200"/>
              <a:gd name="connsiteX18" fmla="*/ 638175 w 638175"/>
              <a:gd name="connsiteY18" fmla="*/ 438150 h 457200"/>
              <a:gd name="connsiteX19" fmla="*/ 638175 w 638175"/>
              <a:gd name="connsiteY19" fmla="*/ 438150 h 457200"/>
              <a:gd name="connsiteX20" fmla="*/ 590550 w 638175"/>
              <a:gd name="connsiteY20" fmla="*/ 295275 h 457200"/>
              <a:gd name="connsiteX21" fmla="*/ 533400 w 638175"/>
              <a:gd name="connsiteY21" fmla="*/ 257175 h 457200"/>
              <a:gd name="connsiteX22" fmla="*/ 504825 w 638175"/>
              <a:gd name="connsiteY22" fmla="*/ 238125 h 457200"/>
              <a:gd name="connsiteX23" fmla="*/ 485775 w 638175"/>
              <a:gd name="connsiteY23" fmla="*/ 209550 h 457200"/>
              <a:gd name="connsiteX24" fmla="*/ 447675 w 638175"/>
              <a:gd name="connsiteY24" fmla="*/ 190500 h 457200"/>
              <a:gd name="connsiteX25" fmla="*/ 390525 w 638175"/>
              <a:gd name="connsiteY25" fmla="*/ 152400 h 457200"/>
              <a:gd name="connsiteX26" fmla="*/ 333375 w 638175"/>
              <a:gd name="connsiteY26" fmla="*/ 104775 h 457200"/>
              <a:gd name="connsiteX27" fmla="*/ 304800 w 638175"/>
              <a:gd name="connsiteY27" fmla="*/ 95250 h 457200"/>
              <a:gd name="connsiteX28" fmla="*/ 219075 w 638175"/>
              <a:gd name="connsiteY28" fmla="*/ 38100 h 457200"/>
              <a:gd name="connsiteX29" fmla="*/ 161925 w 638175"/>
              <a:gd name="connsiteY29" fmla="*/ 19050 h 457200"/>
              <a:gd name="connsiteX30" fmla="*/ 133350 w 638175"/>
              <a:gd name="connsiteY30" fmla="*/ 9525 h 457200"/>
              <a:gd name="connsiteX31" fmla="*/ 104775 w 638175"/>
              <a:gd name="connsiteY31" fmla="*/ 0 h 457200"/>
              <a:gd name="connsiteX32" fmla="*/ 0 w 638175"/>
              <a:gd name="connsiteY32"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8175" h="457200">
                <a:moveTo>
                  <a:pt x="0" y="0"/>
                </a:moveTo>
                <a:lnTo>
                  <a:pt x="0" y="0"/>
                </a:lnTo>
                <a:cubicBezTo>
                  <a:pt x="3018" y="27162"/>
                  <a:pt x="3093" y="82385"/>
                  <a:pt x="19050" y="114300"/>
                </a:cubicBezTo>
                <a:cubicBezTo>
                  <a:pt x="24170" y="124539"/>
                  <a:pt x="29161" y="135724"/>
                  <a:pt x="38100" y="142875"/>
                </a:cubicBezTo>
                <a:cubicBezTo>
                  <a:pt x="45940" y="149147"/>
                  <a:pt x="57150" y="149225"/>
                  <a:pt x="66675" y="152400"/>
                </a:cubicBezTo>
                <a:cubicBezTo>
                  <a:pt x="73025" y="161925"/>
                  <a:pt x="77110" y="173437"/>
                  <a:pt x="85725" y="180975"/>
                </a:cubicBezTo>
                <a:cubicBezTo>
                  <a:pt x="102955" y="196052"/>
                  <a:pt x="142875" y="219075"/>
                  <a:pt x="142875" y="219075"/>
                </a:cubicBezTo>
                <a:cubicBezTo>
                  <a:pt x="149225" y="228600"/>
                  <a:pt x="153310" y="240112"/>
                  <a:pt x="161925" y="247650"/>
                </a:cubicBezTo>
                <a:cubicBezTo>
                  <a:pt x="179155" y="262727"/>
                  <a:pt x="200025" y="273050"/>
                  <a:pt x="219075" y="285750"/>
                </a:cubicBezTo>
                <a:cubicBezTo>
                  <a:pt x="256004" y="310369"/>
                  <a:pt x="236790" y="301180"/>
                  <a:pt x="276225" y="314325"/>
                </a:cubicBezTo>
                <a:cubicBezTo>
                  <a:pt x="285750" y="323850"/>
                  <a:pt x="294452" y="334276"/>
                  <a:pt x="304800" y="342900"/>
                </a:cubicBezTo>
                <a:cubicBezTo>
                  <a:pt x="321681" y="356967"/>
                  <a:pt x="352294" y="372780"/>
                  <a:pt x="371475" y="381000"/>
                </a:cubicBezTo>
                <a:cubicBezTo>
                  <a:pt x="380703" y="384955"/>
                  <a:pt x="390525" y="387350"/>
                  <a:pt x="400050" y="390525"/>
                </a:cubicBezTo>
                <a:cubicBezTo>
                  <a:pt x="409575" y="396875"/>
                  <a:pt x="418164" y="404926"/>
                  <a:pt x="428625" y="409575"/>
                </a:cubicBezTo>
                <a:cubicBezTo>
                  <a:pt x="446975" y="417730"/>
                  <a:pt x="466725" y="422275"/>
                  <a:pt x="485775" y="428625"/>
                </a:cubicBezTo>
                <a:lnTo>
                  <a:pt x="514350" y="438150"/>
                </a:lnTo>
                <a:lnTo>
                  <a:pt x="542925" y="447675"/>
                </a:lnTo>
                <a:lnTo>
                  <a:pt x="571500" y="457200"/>
                </a:lnTo>
                <a:cubicBezTo>
                  <a:pt x="626087" y="446283"/>
                  <a:pt x="604645" y="454915"/>
                  <a:pt x="638175" y="438150"/>
                </a:cubicBezTo>
                <a:lnTo>
                  <a:pt x="638175" y="438150"/>
                </a:lnTo>
                <a:cubicBezTo>
                  <a:pt x="626122" y="329670"/>
                  <a:pt x="644598" y="376347"/>
                  <a:pt x="590550" y="295275"/>
                </a:cubicBezTo>
                <a:cubicBezTo>
                  <a:pt x="577850" y="276225"/>
                  <a:pt x="552450" y="269875"/>
                  <a:pt x="533400" y="257175"/>
                </a:cubicBezTo>
                <a:lnTo>
                  <a:pt x="504825" y="238125"/>
                </a:lnTo>
                <a:cubicBezTo>
                  <a:pt x="498475" y="228600"/>
                  <a:pt x="494569" y="216879"/>
                  <a:pt x="485775" y="209550"/>
                </a:cubicBezTo>
                <a:cubicBezTo>
                  <a:pt x="474867" y="200460"/>
                  <a:pt x="459851" y="197805"/>
                  <a:pt x="447675" y="190500"/>
                </a:cubicBezTo>
                <a:cubicBezTo>
                  <a:pt x="428042" y="178720"/>
                  <a:pt x="406714" y="168589"/>
                  <a:pt x="390525" y="152400"/>
                </a:cubicBezTo>
                <a:cubicBezTo>
                  <a:pt x="369459" y="131334"/>
                  <a:pt x="359897" y="118036"/>
                  <a:pt x="333375" y="104775"/>
                </a:cubicBezTo>
                <a:cubicBezTo>
                  <a:pt x="324395" y="100285"/>
                  <a:pt x="314325" y="98425"/>
                  <a:pt x="304800" y="95250"/>
                </a:cubicBezTo>
                <a:lnTo>
                  <a:pt x="219075" y="38100"/>
                </a:lnTo>
                <a:cubicBezTo>
                  <a:pt x="202367" y="26961"/>
                  <a:pt x="180975" y="25400"/>
                  <a:pt x="161925" y="19050"/>
                </a:cubicBezTo>
                <a:lnTo>
                  <a:pt x="133350" y="9525"/>
                </a:lnTo>
                <a:cubicBezTo>
                  <a:pt x="123825" y="6350"/>
                  <a:pt x="114815" y="0"/>
                  <a:pt x="104775" y="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5113796" y="2760557"/>
            <a:ext cx="305929" cy="439843"/>
          </a:xfrm>
          <a:custGeom>
            <a:avLst/>
            <a:gdLst>
              <a:gd name="connsiteX0" fmla="*/ 48754 w 305929"/>
              <a:gd name="connsiteY0" fmla="*/ 1693 h 439843"/>
              <a:gd name="connsiteX1" fmla="*/ 48754 w 305929"/>
              <a:gd name="connsiteY1" fmla="*/ 1693 h 439843"/>
              <a:gd name="connsiteX2" fmla="*/ 1129 w 305929"/>
              <a:gd name="connsiteY2" fmla="*/ 68368 h 439843"/>
              <a:gd name="connsiteX3" fmla="*/ 20179 w 305929"/>
              <a:gd name="connsiteY3" fmla="*/ 163618 h 439843"/>
              <a:gd name="connsiteX4" fmla="*/ 29704 w 305929"/>
              <a:gd name="connsiteY4" fmla="*/ 201718 h 439843"/>
              <a:gd name="connsiteX5" fmla="*/ 58279 w 305929"/>
              <a:gd name="connsiteY5" fmla="*/ 220768 h 439843"/>
              <a:gd name="connsiteX6" fmla="*/ 105904 w 305929"/>
              <a:gd name="connsiteY6" fmla="*/ 287443 h 439843"/>
              <a:gd name="connsiteX7" fmla="*/ 172579 w 305929"/>
              <a:gd name="connsiteY7" fmla="*/ 373168 h 439843"/>
              <a:gd name="connsiteX8" fmla="*/ 182104 w 305929"/>
              <a:gd name="connsiteY8" fmla="*/ 401743 h 439843"/>
              <a:gd name="connsiteX9" fmla="*/ 201154 w 305929"/>
              <a:gd name="connsiteY9" fmla="*/ 430318 h 439843"/>
              <a:gd name="connsiteX10" fmla="*/ 248779 w 305929"/>
              <a:gd name="connsiteY10" fmla="*/ 439843 h 439843"/>
              <a:gd name="connsiteX11" fmla="*/ 267829 w 305929"/>
              <a:gd name="connsiteY11" fmla="*/ 354118 h 439843"/>
              <a:gd name="connsiteX12" fmla="*/ 305929 w 305929"/>
              <a:gd name="connsiteY12" fmla="*/ 296968 h 439843"/>
              <a:gd name="connsiteX13" fmla="*/ 296404 w 305929"/>
              <a:gd name="connsiteY13" fmla="*/ 258868 h 439843"/>
              <a:gd name="connsiteX14" fmla="*/ 239254 w 305929"/>
              <a:gd name="connsiteY14" fmla="*/ 192193 h 439843"/>
              <a:gd name="connsiteX15" fmla="*/ 210679 w 305929"/>
              <a:gd name="connsiteY15" fmla="*/ 182668 h 439843"/>
              <a:gd name="connsiteX16" fmla="*/ 144004 w 305929"/>
              <a:gd name="connsiteY16" fmla="*/ 115993 h 439843"/>
              <a:gd name="connsiteX17" fmla="*/ 124954 w 305929"/>
              <a:gd name="connsiteY17" fmla="*/ 58843 h 439843"/>
              <a:gd name="connsiteX18" fmla="*/ 96379 w 305929"/>
              <a:gd name="connsiteY18" fmla="*/ 1693 h 439843"/>
              <a:gd name="connsiteX19" fmla="*/ 48754 w 305929"/>
              <a:gd name="connsiteY19" fmla="*/ 1693 h 43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5929" h="439843">
                <a:moveTo>
                  <a:pt x="48754" y="1693"/>
                </a:moveTo>
                <a:lnTo>
                  <a:pt x="48754" y="1693"/>
                </a:lnTo>
                <a:cubicBezTo>
                  <a:pt x="32879" y="23918"/>
                  <a:pt x="5875" y="41471"/>
                  <a:pt x="1129" y="68368"/>
                </a:cubicBezTo>
                <a:cubicBezTo>
                  <a:pt x="-4498" y="100254"/>
                  <a:pt x="12326" y="132206"/>
                  <a:pt x="20179" y="163618"/>
                </a:cubicBezTo>
                <a:cubicBezTo>
                  <a:pt x="23354" y="176318"/>
                  <a:pt x="22442" y="190826"/>
                  <a:pt x="29704" y="201718"/>
                </a:cubicBezTo>
                <a:cubicBezTo>
                  <a:pt x="36054" y="211243"/>
                  <a:pt x="48754" y="214418"/>
                  <a:pt x="58279" y="220768"/>
                </a:cubicBezTo>
                <a:cubicBezTo>
                  <a:pt x="99635" y="303480"/>
                  <a:pt x="51843" y="217936"/>
                  <a:pt x="105904" y="287443"/>
                </a:cubicBezTo>
                <a:cubicBezTo>
                  <a:pt x="185655" y="389980"/>
                  <a:pt x="107705" y="308294"/>
                  <a:pt x="172579" y="373168"/>
                </a:cubicBezTo>
                <a:cubicBezTo>
                  <a:pt x="175754" y="382693"/>
                  <a:pt x="177614" y="392763"/>
                  <a:pt x="182104" y="401743"/>
                </a:cubicBezTo>
                <a:cubicBezTo>
                  <a:pt x="187224" y="411982"/>
                  <a:pt x="201154" y="430318"/>
                  <a:pt x="201154" y="430318"/>
                </a:cubicBezTo>
                <a:lnTo>
                  <a:pt x="248779" y="439843"/>
                </a:lnTo>
                <a:cubicBezTo>
                  <a:pt x="255129" y="411268"/>
                  <a:pt x="256958" y="381296"/>
                  <a:pt x="267829" y="354118"/>
                </a:cubicBezTo>
                <a:cubicBezTo>
                  <a:pt x="276332" y="332860"/>
                  <a:pt x="305929" y="296968"/>
                  <a:pt x="305929" y="296968"/>
                </a:cubicBezTo>
                <a:cubicBezTo>
                  <a:pt x="302754" y="284268"/>
                  <a:pt x="301561" y="270900"/>
                  <a:pt x="296404" y="258868"/>
                </a:cubicBezTo>
                <a:cubicBezTo>
                  <a:pt x="287520" y="238139"/>
                  <a:pt x="253868" y="202631"/>
                  <a:pt x="239254" y="192193"/>
                </a:cubicBezTo>
                <a:cubicBezTo>
                  <a:pt x="231084" y="186357"/>
                  <a:pt x="220204" y="185843"/>
                  <a:pt x="210679" y="182668"/>
                </a:cubicBezTo>
                <a:cubicBezTo>
                  <a:pt x="167010" y="117164"/>
                  <a:pt x="194299" y="132758"/>
                  <a:pt x="144004" y="115993"/>
                </a:cubicBezTo>
                <a:lnTo>
                  <a:pt x="124954" y="58843"/>
                </a:lnTo>
                <a:cubicBezTo>
                  <a:pt x="119006" y="41000"/>
                  <a:pt x="112792" y="14003"/>
                  <a:pt x="96379" y="1693"/>
                </a:cubicBezTo>
                <a:cubicBezTo>
                  <a:pt x="91299" y="-2117"/>
                  <a:pt x="56691" y="1693"/>
                  <a:pt x="48754" y="169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5581650" y="3723218"/>
            <a:ext cx="295275" cy="429682"/>
          </a:xfrm>
          <a:custGeom>
            <a:avLst/>
            <a:gdLst>
              <a:gd name="connsiteX0" fmla="*/ 47625 w 295275"/>
              <a:gd name="connsiteY0" fmla="*/ 1057 h 429682"/>
              <a:gd name="connsiteX1" fmla="*/ 47625 w 295275"/>
              <a:gd name="connsiteY1" fmla="*/ 1057 h 429682"/>
              <a:gd name="connsiteX2" fmla="*/ 9525 w 295275"/>
              <a:gd name="connsiteY2" fmla="*/ 77257 h 429682"/>
              <a:gd name="connsiteX3" fmla="*/ 0 w 295275"/>
              <a:gd name="connsiteY3" fmla="*/ 105832 h 429682"/>
              <a:gd name="connsiteX4" fmla="*/ 9525 w 295275"/>
              <a:gd name="connsiteY4" fmla="*/ 134407 h 429682"/>
              <a:gd name="connsiteX5" fmla="*/ 28575 w 295275"/>
              <a:gd name="connsiteY5" fmla="*/ 201082 h 429682"/>
              <a:gd name="connsiteX6" fmla="*/ 57150 w 295275"/>
              <a:gd name="connsiteY6" fmla="*/ 220132 h 429682"/>
              <a:gd name="connsiteX7" fmla="*/ 76200 w 295275"/>
              <a:gd name="connsiteY7" fmla="*/ 248707 h 429682"/>
              <a:gd name="connsiteX8" fmla="*/ 104775 w 295275"/>
              <a:gd name="connsiteY8" fmla="*/ 267757 h 429682"/>
              <a:gd name="connsiteX9" fmla="*/ 142875 w 295275"/>
              <a:gd name="connsiteY9" fmla="*/ 315382 h 429682"/>
              <a:gd name="connsiteX10" fmla="*/ 161925 w 295275"/>
              <a:gd name="connsiteY10" fmla="*/ 343957 h 429682"/>
              <a:gd name="connsiteX11" fmla="*/ 171450 w 295275"/>
              <a:gd name="connsiteY11" fmla="*/ 382057 h 429682"/>
              <a:gd name="connsiteX12" fmla="*/ 257175 w 295275"/>
              <a:gd name="connsiteY12" fmla="*/ 429682 h 429682"/>
              <a:gd name="connsiteX13" fmla="*/ 285750 w 295275"/>
              <a:gd name="connsiteY13" fmla="*/ 420157 h 429682"/>
              <a:gd name="connsiteX14" fmla="*/ 295275 w 295275"/>
              <a:gd name="connsiteY14" fmla="*/ 391582 h 429682"/>
              <a:gd name="connsiteX15" fmla="*/ 285750 w 295275"/>
              <a:gd name="connsiteY15" fmla="*/ 286807 h 429682"/>
              <a:gd name="connsiteX16" fmla="*/ 247650 w 295275"/>
              <a:gd name="connsiteY16" fmla="*/ 201082 h 429682"/>
              <a:gd name="connsiteX17" fmla="*/ 238125 w 295275"/>
              <a:gd name="connsiteY17" fmla="*/ 172507 h 429682"/>
              <a:gd name="connsiteX18" fmla="*/ 200025 w 295275"/>
              <a:gd name="connsiteY18" fmla="*/ 115357 h 429682"/>
              <a:gd name="connsiteX19" fmla="*/ 190500 w 295275"/>
              <a:gd name="connsiteY19" fmla="*/ 86782 h 429682"/>
              <a:gd name="connsiteX20" fmla="*/ 152400 w 295275"/>
              <a:gd name="connsiteY20" fmla="*/ 58207 h 429682"/>
              <a:gd name="connsiteX21" fmla="*/ 104775 w 295275"/>
              <a:gd name="connsiteY21" fmla="*/ 20107 h 429682"/>
              <a:gd name="connsiteX22" fmla="*/ 47625 w 295275"/>
              <a:gd name="connsiteY22" fmla="*/ 1057 h 42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275" h="429682">
                <a:moveTo>
                  <a:pt x="47625" y="1057"/>
                </a:moveTo>
                <a:lnTo>
                  <a:pt x="47625" y="1057"/>
                </a:lnTo>
                <a:cubicBezTo>
                  <a:pt x="34925" y="26457"/>
                  <a:pt x="21276" y="51404"/>
                  <a:pt x="9525" y="77257"/>
                </a:cubicBezTo>
                <a:cubicBezTo>
                  <a:pt x="5370" y="86397"/>
                  <a:pt x="0" y="95792"/>
                  <a:pt x="0" y="105832"/>
                </a:cubicBezTo>
                <a:cubicBezTo>
                  <a:pt x="0" y="115872"/>
                  <a:pt x="6767" y="124753"/>
                  <a:pt x="9525" y="134407"/>
                </a:cubicBezTo>
                <a:cubicBezTo>
                  <a:pt x="10286" y="137069"/>
                  <a:pt x="23500" y="194738"/>
                  <a:pt x="28575" y="201082"/>
                </a:cubicBezTo>
                <a:cubicBezTo>
                  <a:pt x="35726" y="210021"/>
                  <a:pt x="47625" y="213782"/>
                  <a:pt x="57150" y="220132"/>
                </a:cubicBezTo>
                <a:cubicBezTo>
                  <a:pt x="63500" y="229657"/>
                  <a:pt x="68105" y="240612"/>
                  <a:pt x="76200" y="248707"/>
                </a:cubicBezTo>
                <a:cubicBezTo>
                  <a:pt x="84295" y="256802"/>
                  <a:pt x="97624" y="258818"/>
                  <a:pt x="104775" y="267757"/>
                </a:cubicBezTo>
                <a:cubicBezTo>
                  <a:pt x="157355" y="333482"/>
                  <a:pt x="60983" y="260787"/>
                  <a:pt x="142875" y="315382"/>
                </a:cubicBezTo>
                <a:cubicBezTo>
                  <a:pt x="149225" y="324907"/>
                  <a:pt x="157416" y="333435"/>
                  <a:pt x="161925" y="343957"/>
                </a:cubicBezTo>
                <a:cubicBezTo>
                  <a:pt x="167082" y="355989"/>
                  <a:pt x="162830" y="372205"/>
                  <a:pt x="171450" y="382057"/>
                </a:cubicBezTo>
                <a:cubicBezTo>
                  <a:pt x="198422" y="412882"/>
                  <a:pt x="223777" y="418549"/>
                  <a:pt x="257175" y="429682"/>
                </a:cubicBezTo>
                <a:cubicBezTo>
                  <a:pt x="266700" y="426507"/>
                  <a:pt x="278650" y="427257"/>
                  <a:pt x="285750" y="420157"/>
                </a:cubicBezTo>
                <a:cubicBezTo>
                  <a:pt x="292850" y="413057"/>
                  <a:pt x="295275" y="401622"/>
                  <a:pt x="295275" y="391582"/>
                </a:cubicBezTo>
                <a:cubicBezTo>
                  <a:pt x="295275" y="356513"/>
                  <a:pt x="291844" y="321342"/>
                  <a:pt x="285750" y="286807"/>
                </a:cubicBezTo>
                <a:cubicBezTo>
                  <a:pt x="272346" y="210852"/>
                  <a:pt x="272556" y="250894"/>
                  <a:pt x="247650" y="201082"/>
                </a:cubicBezTo>
                <a:cubicBezTo>
                  <a:pt x="243160" y="192102"/>
                  <a:pt x="243001" y="181284"/>
                  <a:pt x="238125" y="172507"/>
                </a:cubicBezTo>
                <a:cubicBezTo>
                  <a:pt x="227006" y="152493"/>
                  <a:pt x="207265" y="137077"/>
                  <a:pt x="200025" y="115357"/>
                </a:cubicBezTo>
                <a:cubicBezTo>
                  <a:pt x="196850" y="105832"/>
                  <a:pt x="196928" y="94495"/>
                  <a:pt x="190500" y="86782"/>
                </a:cubicBezTo>
                <a:cubicBezTo>
                  <a:pt x="180337" y="74586"/>
                  <a:pt x="163625" y="69432"/>
                  <a:pt x="152400" y="58207"/>
                </a:cubicBezTo>
                <a:cubicBezTo>
                  <a:pt x="109316" y="15123"/>
                  <a:pt x="160405" y="38650"/>
                  <a:pt x="104775" y="20107"/>
                </a:cubicBezTo>
                <a:cubicBezTo>
                  <a:pt x="63083" y="-11162"/>
                  <a:pt x="57150" y="4232"/>
                  <a:pt x="47625" y="1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5372100" y="4657725"/>
            <a:ext cx="304800" cy="495300"/>
          </a:xfrm>
          <a:custGeom>
            <a:avLst/>
            <a:gdLst>
              <a:gd name="connsiteX0" fmla="*/ 190500 w 304800"/>
              <a:gd name="connsiteY0" fmla="*/ 0 h 495300"/>
              <a:gd name="connsiteX1" fmla="*/ 190500 w 304800"/>
              <a:gd name="connsiteY1" fmla="*/ 0 h 495300"/>
              <a:gd name="connsiteX2" fmla="*/ 95250 w 304800"/>
              <a:gd name="connsiteY2" fmla="*/ 76200 h 495300"/>
              <a:gd name="connsiteX3" fmla="*/ 66675 w 304800"/>
              <a:gd name="connsiteY3" fmla="*/ 142875 h 495300"/>
              <a:gd name="connsiteX4" fmla="*/ 28575 w 304800"/>
              <a:gd name="connsiteY4" fmla="*/ 228600 h 495300"/>
              <a:gd name="connsiteX5" fmla="*/ 0 w 304800"/>
              <a:gd name="connsiteY5" fmla="*/ 342900 h 495300"/>
              <a:gd name="connsiteX6" fmla="*/ 19050 w 304800"/>
              <a:gd name="connsiteY6" fmla="*/ 409575 h 495300"/>
              <a:gd name="connsiteX7" fmla="*/ 47625 w 304800"/>
              <a:gd name="connsiteY7" fmla="*/ 428625 h 495300"/>
              <a:gd name="connsiteX8" fmla="*/ 114300 w 304800"/>
              <a:gd name="connsiteY8" fmla="*/ 485775 h 495300"/>
              <a:gd name="connsiteX9" fmla="*/ 142875 w 304800"/>
              <a:gd name="connsiteY9" fmla="*/ 495300 h 495300"/>
              <a:gd name="connsiteX10" fmla="*/ 200025 w 304800"/>
              <a:gd name="connsiteY10" fmla="*/ 447675 h 495300"/>
              <a:gd name="connsiteX11" fmla="*/ 209550 w 304800"/>
              <a:gd name="connsiteY11" fmla="*/ 409575 h 495300"/>
              <a:gd name="connsiteX12" fmla="*/ 238125 w 304800"/>
              <a:gd name="connsiteY12" fmla="*/ 352425 h 495300"/>
              <a:gd name="connsiteX13" fmla="*/ 247650 w 304800"/>
              <a:gd name="connsiteY13" fmla="*/ 314325 h 495300"/>
              <a:gd name="connsiteX14" fmla="*/ 266700 w 304800"/>
              <a:gd name="connsiteY14" fmla="*/ 190500 h 495300"/>
              <a:gd name="connsiteX15" fmla="*/ 295275 w 304800"/>
              <a:gd name="connsiteY15" fmla="*/ 133350 h 495300"/>
              <a:gd name="connsiteX16" fmla="*/ 304800 w 304800"/>
              <a:gd name="connsiteY16" fmla="*/ 104775 h 495300"/>
              <a:gd name="connsiteX17" fmla="*/ 295275 w 304800"/>
              <a:gd name="connsiteY17" fmla="*/ 57150 h 495300"/>
              <a:gd name="connsiteX18" fmla="*/ 190500 w 304800"/>
              <a:gd name="connsiteY18"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495300">
                <a:moveTo>
                  <a:pt x="190500" y="0"/>
                </a:moveTo>
                <a:lnTo>
                  <a:pt x="190500" y="0"/>
                </a:lnTo>
                <a:cubicBezTo>
                  <a:pt x="158750" y="25400"/>
                  <a:pt x="124001" y="47449"/>
                  <a:pt x="95250" y="76200"/>
                </a:cubicBezTo>
                <a:cubicBezTo>
                  <a:pt x="75430" y="96020"/>
                  <a:pt x="78060" y="120105"/>
                  <a:pt x="66675" y="142875"/>
                </a:cubicBezTo>
                <a:cubicBezTo>
                  <a:pt x="21392" y="233441"/>
                  <a:pt x="77722" y="81158"/>
                  <a:pt x="28575" y="228600"/>
                </a:cubicBezTo>
                <a:cubicBezTo>
                  <a:pt x="16156" y="265857"/>
                  <a:pt x="0" y="342900"/>
                  <a:pt x="0" y="342900"/>
                </a:cubicBezTo>
                <a:cubicBezTo>
                  <a:pt x="622" y="345389"/>
                  <a:pt x="14081" y="403364"/>
                  <a:pt x="19050" y="409575"/>
                </a:cubicBezTo>
                <a:cubicBezTo>
                  <a:pt x="26201" y="418514"/>
                  <a:pt x="38933" y="421175"/>
                  <a:pt x="47625" y="428625"/>
                </a:cubicBezTo>
                <a:cubicBezTo>
                  <a:pt x="80434" y="456747"/>
                  <a:pt x="79312" y="468281"/>
                  <a:pt x="114300" y="485775"/>
                </a:cubicBezTo>
                <a:cubicBezTo>
                  <a:pt x="123280" y="490265"/>
                  <a:pt x="133350" y="492125"/>
                  <a:pt x="142875" y="495300"/>
                </a:cubicBezTo>
                <a:cubicBezTo>
                  <a:pt x="161083" y="483161"/>
                  <a:pt x="188742" y="467420"/>
                  <a:pt x="200025" y="447675"/>
                </a:cubicBezTo>
                <a:cubicBezTo>
                  <a:pt x="206520" y="436309"/>
                  <a:pt x="205954" y="422162"/>
                  <a:pt x="209550" y="409575"/>
                </a:cubicBezTo>
                <a:cubicBezTo>
                  <a:pt x="219409" y="375069"/>
                  <a:pt x="217253" y="383734"/>
                  <a:pt x="238125" y="352425"/>
                </a:cubicBezTo>
                <a:cubicBezTo>
                  <a:pt x="241300" y="339725"/>
                  <a:pt x="245308" y="327205"/>
                  <a:pt x="247650" y="314325"/>
                </a:cubicBezTo>
                <a:cubicBezTo>
                  <a:pt x="255246" y="272548"/>
                  <a:pt x="257493" y="231931"/>
                  <a:pt x="266700" y="190500"/>
                </a:cubicBezTo>
                <a:cubicBezTo>
                  <a:pt x="276277" y="147406"/>
                  <a:pt x="274724" y="174451"/>
                  <a:pt x="295275" y="133350"/>
                </a:cubicBezTo>
                <a:cubicBezTo>
                  <a:pt x="299765" y="124370"/>
                  <a:pt x="301625" y="114300"/>
                  <a:pt x="304800" y="104775"/>
                </a:cubicBezTo>
                <a:cubicBezTo>
                  <a:pt x="301625" y="88900"/>
                  <a:pt x="306723" y="68598"/>
                  <a:pt x="295275" y="57150"/>
                </a:cubicBezTo>
                <a:cubicBezTo>
                  <a:pt x="274217" y="36092"/>
                  <a:pt x="207963" y="9525"/>
                  <a:pt x="190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564" name="Rectangle 12"/>
          <p:cNvSpPr>
            <a:spLocks noChangeArrowheads="1"/>
          </p:cNvSpPr>
          <p:nvPr/>
        </p:nvSpPr>
        <p:spPr bwMode="auto">
          <a:xfrm>
            <a:off x="9242076" y="4704603"/>
            <a:ext cx="557140" cy="486522"/>
          </a:xfrm>
          <a:prstGeom prst="rect">
            <a:avLst/>
          </a:prstGeom>
          <a:no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CC0000"/>
                </a:solidFill>
              </a:rPr>
              <a:t>F</a:t>
            </a:r>
            <a:endParaRPr lang="en-US" altLang="zh-CN" b="1" dirty="0">
              <a:solidFill>
                <a:srgbClr val="CC0000"/>
              </a:solidFill>
            </a:endParaRPr>
          </a:p>
        </p:txBody>
      </p:sp>
      <p:sp>
        <p:nvSpPr>
          <p:cNvPr id="8" name="任意多边形 7"/>
          <p:cNvSpPr/>
          <p:nvPr/>
        </p:nvSpPr>
        <p:spPr>
          <a:xfrm>
            <a:off x="2876032" y="1923354"/>
            <a:ext cx="638693" cy="457896"/>
          </a:xfrm>
          <a:custGeom>
            <a:avLst/>
            <a:gdLst>
              <a:gd name="connsiteX0" fmla="*/ 10043 w 638693"/>
              <a:gd name="connsiteY0" fmla="*/ 315021 h 457896"/>
              <a:gd name="connsiteX1" fmla="*/ 10043 w 638693"/>
              <a:gd name="connsiteY1" fmla="*/ 315021 h 457896"/>
              <a:gd name="connsiteX2" fmla="*/ 38618 w 638693"/>
              <a:gd name="connsiteY2" fmla="*/ 238821 h 457896"/>
              <a:gd name="connsiteX3" fmla="*/ 105293 w 638693"/>
              <a:gd name="connsiteY3" fmla="*/ 191196 h 457896"/>
              <a:gd name="connsiteX4" fmla="*/ 133868 w 638693"/>
              <a:gd name="connsiteY4" fmla="*/ 172146 h 457896"/>
              <a:gd name="connsiteX5" fmla="*/ 191018 w 638693"/>
              <a:gd name="connsiteY5" fmla="*/ 153096 h 457896"/>
              <a:gd name="connsiteX6" fmla="*/ 229118 w 638693"/>
              <a:gd name="connsiteY6" fmla="*/ 134046 h 457896"/>
              <a:gd name="connsiteX7" fmla="*/ 286268 w 638693"/>
              <a:gd name="connsiteY7" fmla="*/ 114996 h 457896"/>
              <a:gd name="connsiteX8" fmla="*/ 314843 w 638693"/>
              <a:gd name="connsiteY8" fmla="*/ 95946 h 457896"/>
              <a:gd name="connsiteX9" fmla="*/ 381518 w 638693"/>
              <a:gd name="connsiteY9" fmla="*/ 86421 h 457896"/>
              <a:gd name="connsiteX10" fmla="*/ 410093 w 638693"/>
              <a:gd name="connsiteY10" fmla="*/ 76896 h 457896"/>
              <a:gd name="connsiteX11" fmla="*/ 438668 w 638693"/>
              <a:gd name="connsiteY11" fmla="*/ 57846 h 457896"/>
              <a:gd name="connsiteX12" fmla="*/ 486293 w 638693"/>
              <a:gd name="connsiteY12" fmla="*/ 48321 h 457896"/>
              <a:gd name="connsiteX13" fmla="*/ 552968 w 638693"/>
              <a:gd name="connsiteY13" fmla="*/ 29271 h 457896"/>
              <a:gd name="connsiteX14" fmla="*/ 610118 w 638693"/>
              <a:gd name="connsiteY14" fmla="*/ 696 h 457896"/>
              <a:gd name="connsiteX15" fmla="*/ 638693 w 638693"/>
              <a:gd name="connsiteY15" fmla="*/ 696 h 457896"/>
              <a:gd name="connsiteX16" fmla="*/ 638693 w 638693"/>
              <a:gd name="connsiteY16" fmla="*/ 696 h 457896"/>
              <a:gd name="connsiteX17" fmla="*/ 600593 w 638693"/>
              <a:gd name="connsiteY17" fmla="*/ 105471 h 457896"/>
              <a:gd name="connsiteX18" fmla="*/ 562493 w 638693"/>
              <a:gd name="connsiteY18" fmla="*/ 162621 h 457896"/>
              <a:gd name="connsiteX19" fmla="*/ 505343 w 638693"/>
              <a:gd name="connsiteY19" fmla="*/ 181671 h 457896"/>
              <a:gd name="connsiteX20" fmla="*/ 476768 w 638693"/>
              <a:gd name="connsiteY20" fmla="*/ 200721 h 457896"/>
              <a:gd name="connsiteX21" fmla="*/ 419618 w 638693"/>
              <a:gd name="connsiteY21" fmla="*/ 219771 h 457896"/>
              <a:gd name="connsiteX22" fmla="*/ 400568 w 638693"/>
              <a:gd name="connsiteY22" fmla="*/ 248346 h 457896"/>
              <a:gd name="connsiteX23" fmla="*/ 343418 w 638693"/>
              <a:gd name="connsiteY23" fmla="*/ 267396 h 457896"/>
              <a:gd name="connsiteX24" fmla="*/ 305318 w 638693"/>
              <a:gd name="connsiteY24" fmla="*/ 315021 h 457896"/>
              <a:gd name="connsiteX25" fmla="*/ 248168 w 638693"/>
              <a:gd name="connsiteY25" fmla="*/ 343596 h 457896"/>
              <a:gd name="connsiteX26" fmla="*/ 238643 w 638693"/>
              <a:gd name="connsiteY26" fmla="*/ 372171 h 457896"/>
              <a:gd name="connsiteX27" fmla="*/ 162443 w 638693"/>
              <a:gd name="connsiteY27" fmla="*/ 438846 h 457896"/>
              <a:gd name="connsiteX28" fmla="*/ 133868 w 638693"/>
              <a:gd name="connsiteY28" fmla="*/ 457896 h 457896"/>
              <a:gd name="connsiteX29" fmla="*/ 19568 w 638693"/>
              <a:gd name="connsiteY29" fmla="*/ 448371 h 457896"/>
              <a:gd name="connsiteX30" fmla="*/ 518 w 638693"/>
              <a:gd name="connsiteY30" fmla="*/ 419796 h 457896"/>
              <a:gd name="connsiteX31" fmla="*/ 10043 w 638693"/>
              <a:gd name="connsiteY31" fmla="*/ 324546 h 457896"/>
              <a:gd name="connsiteX32" fmla="*/ 10043 w 638693"/>
              <a:gd name="connsiteY32" fmla="*/ 315021 h 45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8693" h="457896">
                <a:moveTo>
                  <a:pt x="10043" y="315021"/>
                </a:moveTo>
                <a:lnTo>
                  <a:pt x="10043" y="315021"/>
                </a:lnTo>
                <a:cubicBezTo>
                  <a:pt x="19568" y="289621"/>
                  <a:pt x="25628" y="262636"/>
                  <a:pt x="38618" y="238821"/>
                </a:cubicBezTo>
                <a:cubicBezTo>
                  <a:pt x="54426" y="209841"/>
                  <a:pt x="79186" y="206114"/>
                  <a:pt x="105293" y="191196"/>
                </a:cubicBezTo>
                <a:cubicBezTo>
                  <a:pt x="115232" y="185516"/>
                  <a:pt x="123407" y="176795"/>
                  <a:pt x="133868" y="172146"/>
                </a:cubicBezTo>
                <a:cubicBezTo>
                  <a:pt x="152218" y="163991"/>
                  <a:pt x="173057" y="162076"/>
                  <a:pt x="191018" y="153096"/>
                </a:cubicBezTo>
                <a:cubicBezTo>
                  <a:pt x="203718" y="146746"/>
                  <a:pt x="215935" y="139319"/>
                  <a:pt x="229118" y="134046"/>
                </a:cubicBezTo>
                <a:cubicBezTo>
                  <a:pt x="247762" y="126588"/>
                  <a:pt x="286268" y="114996"/>
                  <a:pt x="286268" y="114996"/>
                </a:cubicBezTo>
                <a:cubicBezTo>
                  <a:pt x="295793" y="108646"/>
                  <a:pt x="303878" y="99235"/>
                  <a:pt x="314843" y="95946"/>
                </a:cubicBezTo>
                <a:cubicBezTo>
                  <a:pt x="336347" y="89495"/>
                  <a:pt x="359503" y="90824"/>
                  <a:pt x="381518" y="86421"/>
                </a:cubicBezTo>
                <a:cubicBezTo>
                  <a:pt x="391363" y="84452"/>
                  <a:pt x="400568" y="80071"/>
                  <a:pt x="410093" y="76896"/>
                </a:cubicBezTo>
                <a:cubicBezTo>
                  <a:pt x="419618" y="70546"/>
                  <a:pt x="427949" y="61866"/>
                  <a:pt x="438668" y="57846"/>
                </a:cubicBezTo>
                <a:cubicBezTo>
                  <a:pt x="453827" y="52162"/>
                  <a:pt x="470489" y="51833"/>
                  <a:pt x="486293" y="48321"/>
                </a:cubicBezTo>
                <a:cubicBezTo>
                  <a:pt x="522173" y="40348"/>
                  <a:pt x="521147" y="39878"/>
                  <a:pt x="552968" y="29271"/>
                </a:cubicBezTo>
                <a:cubicBezTo>
                  <a:pt x="574909" y="14643"/>
                  <a:pt x="583828" y="5078"/>
                  <a:pt x="610118" y="696"/>
                </a:cubicBezTo>
                <a:cubicBezTo>
                  <a:pt x="619513" y="-870"/>
                  <a:pt x="629168" y="696"/>
                  <a:pt x="638693" y="696"/>
                </a:cubicBezTo>
                <a:lnTo>
                  <a:pt x="638693" y="696"/>
                </a:lnTo>
                <a:cubicBezTo>
                  <a:pt x="619913" y="169715"/>
                  <a:pt x="656272" y="41838"/>
                  <a:pt x="600593" y="105471"/>
                </a:cubicBezTo>
                <a:cubicBezTo>
                  <a:pt x="585516" y="122701"/>
                  <a:pt x="584213" y="155381"/>
                  <a:pt x="562493" y="162621"/>
                </a:cubicBezTo>
                <a:lnTo>
                  <a:pt x="505343" y="181671"/>
                </a:lnTo>
                <a:cubicBezTo>
                  <a:pt x="495818" y="188021"/>
                  <a:pt x="487229" y="196072"/>
                  <a:pt x="476768" y="200721"/>
                </a:cubicBezTo>
                <a:cubicBezTo>
                  <a:pt x="458418" y="208876"/>
                  <a:pt x="419618" y="219771"/>
                  <a:pt x="419618" y="219771"/>
                </a:cubicBezTo>
                <a:cubicBezTo>
                  <a:pt x="413268" y="229296"/>
                  <a:pt x="410276" y="242279"/>
                  <a:pt x="400568" y="248346"/>
                </a:cubicBezTo>
                <a:cubicBezTo>
                  <a:pt x="383540" y="258989"/>
                  <a:pt x="343418" y="267396"/>
                  <a:pt x="343418" y="267396"/>
                </a:cubicBezTo>
                <a:cubicBezTo>
                  <a:pt x="261526" y="321991"/>
                  <a:pt x="357898" y="249296"/>
                  <a:pt x="305318" y="315021"/>
                </a:cubicBezTo>
                <a:cubicBezTo>
                  <a:pt x="291889" y="331807"/>
                  <a:pt x="266992" y="337321"/>
                  <a:pt x="248168" y="343596"/>
                </a:cubicBezTo>
                <a:cubicBezTo>
                  <a:pt x="244993" y="353121"/>
                  <a:pt x="243133" y="363191"/>
                  <a:pt x="238643" y="372171"/>
                </a:cubicBezTo>
                <a:cubicBezTo>
                  <a:pt x="218799" y="411859"/>
                  <a:pt x="205306" y="410271"/>
                  <a:pt x="162443" y="438846"/>
                </a:cubicBezTo>
                <a:lnTo>
                  <a:pt x="133868" y="457896"/>
                </a:lnTo>
                <a:cubicBezTo>
                  <a:pt x="95768" y="454721"/>
                  <a:pt x="56329" y="458874"/>
                  <a:pt x="19568" y="448371"/>
                </a:cubicBezTo>
                <a:cubicBezTo>
                  <a:pt x="8561" y="445226"/>
                  <a:pt x="1396" y="431210"/>
                  <a:pt x="518" y="419796"/>
                </a:cubicBezTo>
                <a:cubicBezTo>
                  <a:pt x="-1929" y="387982"/>
                  <a:pt x="4797" y="356020"/>
                  <a:pt x="10043" y="324546"/>
                </a:cubicBezTo>
                <a:cubicBezTo>
                  <a:pt x="11210" y="317543"/>
                  <a:pt x="10043" y="316608"/>
                  <a:pt x="10043" y="3150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952750" y="2789058"/>
            <a:ext cx="247650" cy="454893"/>
          </a:xfrm>
          <a:custGeom>
            <a:avLst/>
            <a:gdLst>
              <a:gd name="connsiteX0" fmla="*/ 0 w 247650"/>
              <a:gd name="connsiteY0" fmla="*/ 1767 h 454893"/>
              <a:gd name="connsiteX1" fmla="*/ 0 w 247650"/>
              <a:gd name="connsiteY1" fmla="*/ 1767 h 454893"/>
              <a:gd name="connsiteX2" fmla="*/ 9525 w 247650"/>
              <a:gd name="connsiteY2" fmla="*/ 135117 h 454893"/>
              <a:gd name="connsiteX3" fmla="*/ 19050 w 247650"/>
              <a:gd name="connsiteY3" fmla="*/ 163692 h 454893"/>
              <a:gd name="connsiteX4" fmla="*/ 28575 w 247650"/>
              <a:gd name="connsiteY4" fmla="*/ 211317 h 454893"/>
              <a:gd name="connsiteX5" fmla="*/ 38100 w 247650"/>
              <a:gd name="connsiteY5" fmla="*/ 287517 h 454893"/>
              <a:gd name="connsiteX6" fmla="*/ 66675 w 247650"/>
              <a:gd name="connsiteY6" fmla="*/ 306567 h 454893"/>
              <a:gd name="connsiteX7" fmla="*/ 104775 w 247650"/>
              <a:gd name="connsiteY7" fmla="*/ 363717 h 454893"/>
              <a:gd name="connsiteX8" fmla="*/ 152400 w 247650"/>
              <a:gd name="connsiteY8" fmla="*/ 430392 h 454893"/>
              <a:gd name="connsiteX9" fmla="*/ 238125 w 247650"/>
              <a:gd name="connsiteY9" fmla="*/ 439917 h 454893"/>
              <a:gd name="connsiteX10" fmla="*/ 247650 w 247650"/>
              <a:gd name="connsiteY10" fmla="*/ 401817 h 454893"/>
              <a:gd name="connsiteX11" fmla="*/ 238125 w 247650"/>
              <a:gd name="connsiteY11" fmla="*/ 287517 h 454893"/>
              <a:gd name="connsiteX12" fmla="*/ 238125 w 247650"/>
              <a:gd name="connsiteY12" fmla="*/ 201792 h 454893"/>
              <a:gd name="connsiteX13" fmla="*/ 209550 w 247650"/>
              <a:gd name="connsiteY13" fmla="*/ 116067 h 454893"/>
              <a:gd name="connsiteX14" fmla="*/ 190500 w 247650"/>
              <a:gd name="connsiteY14" fmla="*/ 77967 h 454893"/>
              <a:gd name="connsiteX15" fmla="*/ 161925 w 247650"/>
              <a:gd name="connsiteY15" fmla="*/ 68442 h 454893"/>
              <a:gd name="connsiteX16" fmla="*/ 104775 w 247650"/>
              <a:gd name="connsiteY16" fmla="*/ 20817 h 454893"/>
              <a:gd name="connsiteX17" fmla="*/ 66675 w 247650"/>
              <a:gd name="connsiteY17" fmla="*/ 1767 h 454893"/>
              <a:gd name="connsiteX18" fmla="*/ 0 w 247650"/>
              <a:gd name="connsiteY18" fmla="*/ 1767 h 45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650" h="454893">
                <a:moveTo>
                  <a:pt x="0" y="1767"/>
                </a:moveTo>
                <a:lnTo>
                  <a:pt x="0" y="1767"/>
                </a:lnTo>
                <a:cubicBezTo>
                  <a:pt x="3175" y="46217"/>
                  <a:pt x="4318" y="90859"/>
                  <a:pt x="9525" y="135117"/>
                </a:cubicBezTo>
                <a:cubicBezTo>
                  <a:pt x="10698" y="145088"/>
                  <a:pt x="16615" y="153952"/>
                  <a:pt x="19050" y="163692"/>
                </a:cubicBezTo>
                <a:cubicBezTo>
                  <a:pt x="22977" y="179398"/>
                  <a:pt x="26113" y="195316"/>
                  <a:pt x="28575" y="211317"/>
                </a:cubicBezTo>
                <a:cubicBezTo>
                  <a:pt x="32467" y="236617"/>
                  <a:pt x="28593" y="263750"/>
                  <a:pt x="38100" y="287517"/>
                </a:cubicBezTo>
                <a:cubicBezTo>
                  <a:pt x="42352" y="298146"/>
                  <a:pt x="57150" y="300217"/>
                  <a:pt x="66675" y="306567"/>
                </a:cubicBezTo>
                <a:lnTo>
                  <a:pt x="104775" y="363717"/>
                </a:lnTo>
                <a:cubicBezTo>
                  <a:pt x="155575" y="439917"/>
                  <a:pt x="90488" y="409755"/>
                  <a:pt x="152400" y="430392"/>
                </a:cubicBezTo>
                <a:cubicBezTo>
                  <a:pt x="180957" y="449430"/>
                  <a:pt x="196824" y="469418"/>
                  <a:pt x="238125" y="439917"/>
                </a:cubicBezTo>
                <a:cubicBezTo>
                  <a:pt x="248777" y="432308"/>
                  <a:pt x="244475" y="414517"/>
                  <a:pt x="247650" y="401817"/>
                </a:cubicBezTo>
                <a:cubicBezTo>
                  <a:pt x="244475" y="363717"/>
                  <a:pt x="242592" y="325487"/>
                  <a:pt x="238125" y="287517"/>
                </a:cubicBezTo>
                <a:cubicBezTo>
                  <a:pt x="229419" y="213512"/>
                  <a:pt x="221936" y="266549"/>
                  <a:pt x="238125" y="201792"/>
                </a:cubicBezTo>
                <a:cubicBezTo>
                  <a:pt x="223764" y="115628"/>
                  <a:pt x="241064" y="171216"/>
                  <a:pt x="209550" y="116067"/>
                </a:cubicBezTo>
                <a:cubicBezTo>
                  <a:pt x="202505" y="103739"/>
                  <a:pt x="200540" y="88007"/>
                  <a:pt x="190500" y="77967"/>
                </a:cubicBezTo>
                <a:cubicBezTo>
                  <a:pt x="183400" y="70867"/>
                  <a:pt x="171450" y="71617"/>
                  <a:pt x="161925" y="68442"/>
                </a:cubicBezTo>
                <a:cubicBezTo>
                  <a:pt x="135658" y="42175"/>
                  <a:pt x="135717" y="38498"/>
                  <a:pt x="104775" y="20817"/>
                </a:cubicBezTo>
                <a:cubicBezTo>
                  <a:pt x="92447" y="13772"/>
                  <a:pt x="80645" y="4307"/>
                  <a:pt x="66675" y="1767"/>
                </a:cubicBezTo>
                <a:cubicBezTo>
                  <a:pt x="44808" y="-2209"/>
                  <a:pt x="11112" y="1767"/>
                  <a:pt x="0" y="17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2721149" y="3752850"/>
            <a:ext cx="228600" cy="416604"/>
          </a:xfrm>
          <a:custGeom>
            <a:avLst/>
            <a:gdLst>
              <a:gd name="connsiteX0" fmla="*/ 133350 w 228600"/>
              <a:gd name="connsiteY0" fmla="*/ 0 h 416604"/>
              <a:gd name="connsiteX1" fmla="*/ 133350 w 228600"/>
              <a:gd name="connsiteY1" fmla="*/ 0 h 416604"/>
              <a:gd name="connsiteX2" fmla="*/ 66675 w 228600"/>
              <a:gd name="connsiteY2" fmla="*/ 47625 h 416604"/>
              <a:gd name="connsiteX3" fmla="*/ 47625 w 228600"/>
              <a:gd name="connsiteY3" fmla="*/ 76200 h 416604"/>
              <a:gd name="connsiteX4" fmla="*/ 19050 w 228600"/>
              <a:gd name="connsiteY4" fmla="*/ 190500 h 416604"/>
              <a:gd name="connsiteX5" fmla="*/ 9525 w 228600"/>
              <a:gd name="connsiteY5" fmla="*/ 276225 h 416604"/>
              <a:gd name="connsiteX6" fmla="*/ 0 w 228600"/>
              <a:gd name="connsiteY6" fmla="*/ 371475 h 416604"/>
              <a:gd name="connsiteX7" fmla="*/ 66675 w 228600"/>
              <a:gd name="connsiteY7" fmla="*/ 400050 h 416604"/>
              <a:gd name="connsiteX8" fmla="*/ 95250 w 228600"/>
              <a:gd name="connsiteY8" fmla="*/ 342900 h 416604"/>
              <a:gd name="connsiteX9" fmla="*/ 133350 w 228600"/>
              <a:gd name="connsiteY9" fmla="*/ 285750 h 416604"/>
              <a:gd name="connsiteX10" fmla="*/ 142875 w 228600"/>
              <a:gd name="connsiteY10" fmla="*/ 247650 h 416604"/>
              <a:gd name="connsiteX11" fmla="*/ 190500 w 228600"/>
              <a:gd name="connsiteY11" fmla="*/ 161925 h 416604"/>
              <a:gd name="connsiteX12" fmla="*/ 228600 w 228600"/>
              <a:gd name="connsiteY12" fmla="*/ 152400 h 416604"/>
              <a:gd name="connsiteX13" fmla="*/ 219075 w 228600"/>
              <a:gd name="connsiteY13" fmla="*/ 47625 h 416604"/>
              <a:gd name="connsiteX14" fmla="*/ 209550 w 228600"/>
              <a:gd name="connsiteY14" fmla="*/ 19050 h 416604"/>
              <a:gd name="connsiteX15" fmla="*/ 133350 w 228600"/>
              <a:gd name="connsiteY15" fmla="*/ 0 h 41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16604">
                <a:moveTo>
                  <a:pt x="133350" y="0"/>
                </a:moveTo>
                <a:lnTo>
                  <a:pt x="133350" y="0"/>
                </a:lnTo>
                <a:cubicBezTo>
                  <a:pt x="111125" y="15875"/>
                  <a:pt x="87089" y="29480"/>
                  <a:pt x="66675" y="47625"/>
                </a:cubicBezTo>
                <a:cubicBezTo>
                  <a:pt x="58119" y="55230"/>
                  <a:pt x="52274" y="65739"/>
                  <a:pt x="47625" y="76200"/>
                </a:cubicBezTo>
                <a:cubicBezTo>
                  <a:pt x="29872" y="116144"/>
                  <a:pt x="24755" y="147712"/>
                  <a:pt x="19050" y="190500"/>
                </a:cubicBezTo>
                <a:cubicBezTo>
                  <a:pt x="15250" y="218999"/>
                  <a:pt x="12535" y="247632"/>
                  <a:pt x="9525" y="276225"/>
                </a:cubicBezTo>
                <a:cubicBezTo>
                  <a:pt x="6185" y="307958"/>
                  <a:pt x="3175" y="339725"/>
                  <a:pt x="0" y="371475"/>
                </a:cubicBezTo>
                <a:cubicBezTo>
                  <a:pt x="10691" y="414240"/>
                  <a:pt x="1802" y="432486"/>
                  <a:pt x="66675" y="400050"/>
                </a:cubicBezTo>
                <a:cubicBezTo>
                  <a:pt x="86191" y="390292"/>
                  <a:pt x="86581" y="358505"/>
                  <a:pt x="95250" y="342900"/>
                </a:cubicBezTo>
                <a:cubicBezTo>
                  <a:pt x="106369" y="322886"/>
                  <a:pt x="133350" y="285750"/>
                  <a:pt x="133350" y="285750"/>
                </a:cubicBezTo>
                <a:cubicBezTo>
                  <a:pt x="136525" y="273050"/>
                  <a:pt x="139113" y="260189"/>
                  <a:pt x="142875" y="247650"/>
                </a:cubicBezTo>
                <a:cubicBezTo>
                  <a:pt x="153477" y="212310"/>
                  <a:pt x="156250" y="181496"/>
                  <a:pt x="190500" y="161925"/>
                </a:cubicBezTo>
                <a:cubicBezTo>
                  <a:pt x="201866" y="155430"/>
                  <a:pt x="215900" y="155575"/>
                  <a:pt x="228600" y="152400"/>
                </a:cubicBezTo>
                <a:cubicBezTo>
                  <a:pt x="225425" y="117475"/>
                  <a:pt x="224035" y="82342"/>
                  <a:pt x="219075" y="47625"/>
                </a:cubicBezTo>
                <a:cubicBezTo>
                  <a:pt x="217655" y="37686"/>
                  <a:pt x="216650" y="26150"/>
                  <a:pt x="209550" y="19050"/>
                </a:cubicBezTo>
                <a:cubicBezTo>
                  <a:pt x="197013" y="6513"/>
                  <a:pt x="146050" y="3175"/>
                  <a:pt x="1333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550398" y="4383196"/>
            <a:ext cx="596403" cy="642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5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15156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51566"/>
                                        </p:tgtEl>
                                        <p:attrNameLst>
                                          <p:attrName>style.visibility</p:attrName>
                                        </p:attrNameLst>
                                      </p:cBhvr>
                                      <p:to>
                                        <p:strVal val="visible"/>
                                      </p:to>
                                    </p:set>
                                  </p:childTnLst>
                                </p:cTn>
                              </p:par>
                              <p:par>
                                <p:cTn id="46" presetID="1" presetClass="entr" presetSubtype="0" fill="hold" grpId="1" nodeType="with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hidden"/>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5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3" grpId="0" bldLvl="0" animBg="1"/>
      <p:bldP spid="151565" grpId="0" bldLvl="0" animBg="1"/>
      <p:bldP spid="3" grpId="0" bldLvl="0" animBg="1"/>
      <p:bldP spid="4" grpId="0" bldLvl="0" animBg="1"/>
      <p:bldP spid="5" grpId="0" bldLvl="0" animBg="1"/>
      <p:bldP spid="6" grpId="0" bldLvl="0" animBg="1"/>
      <p:bldP spid="7" grpId="0" bldLvl="0" animBg="1"/>
      <p:bldP spid="151564" grpId="0" bldLvl="0" animBg="1"/>
      <p:bldP spid="8" grpId="0" bldLvl="0" animBg="1"/>
      <p:bldP spid="11" grpId="0" bldLvl="0" animBg="1"/>
      <p:bldP spid="13" grpId="0" bldLvl="0" animBg="1"/>
      <p:bldP spid="14" grpId="0" bldLvl="0" animBg="1"/>
      <p:bldP spid="14" grpId="1"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Text Box 4"/>
          <p:cNvSpPr txBox="1">
            <a:spLocks noChangeArrowheads="1"/>
          </p:cNvSpPr>
          <p:nvPr/>
        </p:nvSpPr>
        <p:spPr bwMode="auto">
          <a:xfrm>
            <a:off x="870585" y="882650"/>
            <a:ext cx="9545320"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BOOL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*position=pf; return (FALSE);</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-&gt;key == key)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检索成功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*position=</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return(TRUE);</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(key &lt;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 key)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进入左子树继续检索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进入右子树继续检索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59749" name="Text Box 5"/>
          <p:cNvSpPr txBox="1">
            <a:spLocks noChangeArrowheads="1"/>
          </p:cNvSpPr>
          <p:nvPr/>
        </p:nvSpPr>
        <p:spPr bwMode="auto">
          <a:xfrm>
            <a:off x="870585" y="259715"/>
            <a:ext cx="3762375" cy="559435"/>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noAutofit/>
            <a:scene3d>
              <a:camera prst="orthographicFront"/>
              <a:lightRig rig="threePt" dir="t"/>
            </a:scene3d>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rPr>
              <a:t>Recursive algorithm</a:t>
            </a:r>
            <a:endPar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735965" y="882650"/>
            <a:ext cx="9679940" cy="584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BOOL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q;     p = q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while (p!=NULL)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q = p;</a:t>
            </a:r>
            <a:endPar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(p-&gt;key==key)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检索成功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*position=p;</a:t>
            </a:r>
            <a:endPar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(TRUE);</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(key &lt; p-&gt;key)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进入左子树继续检索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进入右子树继续检索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*position=q;</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返回结点插入位置*</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(FALSE);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检索失败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6323" name="Text Box 3"/>
          <p:cNvSpPr txBox="1">
            <a:spLocks noChangeArrowheads="1"/>
          </p:cNvSpPr>
          <p:nvPr/>
        </p:nvSpPr>
        <p:spPr bwMode="auto">
          <a:xfrm>
            <a:off x="735330" y="224790"/>
            <a:ext cx="4422775" cy="593090"/>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noAutofit/>
            <a:scene3d>
              <a:camera prst="orthographicFront"/>
              <a:lightRig rig="threePt" dir="t"/>
            </a:scene3d>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rPr>
              <a:t>Non recursive algorithm</a:t>
            </a:r>
            <a:endPar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body" idx="1"/>
          </p:nvPr>
        </p:nvSpPr>
        <p:spPr>
          <a:xfrm>
            <a:off x="909320" y="333375"/>
            <a:ext cx="10367010" cy="5793105"/>
          </a:xfrm>
        </p:spPr>
        <p:txBody>
          <a:bodyPr/>
          <a:lstStyle/>
          <a:p>
            <a:pPr marL="0" indent="0">
              <a:buFont typeface="Wingdings" panose="05000000000000000000" pitchFamily="2" charset="2"/>
              <a:buNone/>
            </a:pPr>
            <a:r>
              <a:rPr kumimoji="1" lang="en-US" altLang="zh-CN" sz="2800" dirty="0">
                <a:solidFill>
                  <a:srgbClr val="FF0000"/>
                </a:solidFill>
              </a:rPr>
              <a:t>3) Node Insertion of BST</a:t>
            </a:r>
            <a:r>
              <a:rPr kumimoji="1" lang="en-US" altLang="zh-CN" sz="2800" b="1" dirty="0"/>
              <a:t> (</a:t>
            </a:r>
            <a:r>
              <a:rPr kumimoji="1" lang="zh-CN" altLang="en-US" sz="2800" b="1" dirty="0"/>
              <a:t>二叉排序树结点的插入</a:t>
            </a:r>
            <a:r>
              <a:rPr kumimoji="1" lang="en-US" altLang="zh-CN" sz="2800" b="1" dirty="0"/>
              <a:t>)</a:t>
            </a:r>
            <a:endParaRPr kumimoji="1" lang="en-US" altLang="zh-CN" sz="2800" b="1" dirty="0"/>
          </a:p>
          <a:p>
            <a:pPr marL="0" indent="0" algn="just">
              <a:lnSpc>
                <a:spcPct val="130000"/>
              </a:lnSpc>
              <a:buFont typeface="Wingdings" panose="05000000000000000000" pitchFamily="2" charset="2"/>
              <a:buNone/>
            </a:pPr>
            <a:r>
              <a:rPr kumimoji="1" lang="en-US" altLang="zh-CN" sz="2400" dirty="0"/>
              <a:t>        </a:t>
            </a:r>
            <a:r>
              <a:rPr kumimoji="1" lang="zh-CN" altLang="en-US" sz="2400" dirty="0"/>
              <a:t>当树中不存在关键字等于给定值的结点时，需要生成新结点并插入到二叉树中。而</a:t>
            </a:r>
            <a:r>
              <a:rPr kumimoji="1" lang="zh-CN" altLang="en-US" sz="2400" b="1" dirty="0">
                <a:solidFill>
                  <a:srgbClr val="FF0000"/>
                </a:solidFill>
              </a:rPr>
              <a:t>新插入的结点</a:t>
            </a:r>
            <a:r>
              <a:rPr kumimoji="1" lang="zh-CN" altLang="en-US" sz="2400" dirty="0"/>
              <a:t>必定是一个</a:t>
            </a:r>
            <a:r>
              <a:rPr kumimoji="1" lang="zh-CN" altLang="en-US" sz="2400" b="1" dirty="0">
                <a:solidFill>
                  <a:srgbClr val="FF0000"/>
                </a:solidFill>
              </a:rPr>
              <a:t>叶子结点</a:t>
            </a:r>
            <a:r>
              <a:rPr kumimoji="1" lang="zh-CN" altLang="en-US" sz="2400" dirty="0"/>
              <a:t>，并且是查找不成功时查找路径上访问的最后一个结点左孩子或右孩子结点。</a:t>
            </a:r>
            <a:endParaRPr kumimoji="1" lang="zh-CN" altLang="en-US" sz="2800" b="1" dirty="0"/>
          </a:p>
          <a:p>
            <a:pPr marL="0" indent="0">
              <a:lnSpc>
                <a:spcPct val="130000"/>
              </a:lnSpc>
              <a:buFont typeface="Wingdings" panose="05000000000000000000" pitchFamily="2" charset="2"/>
              <a:buNone/>
            </a:pPr>
            <a:r>
              <a:rPr kumimoji="1" lang="zh-CN" altLang="en-US" sz="2800" b="1" dirty="0"/>
              <a:t>算法如下：</a:t>
            </a:r>
            <a:endParaRPr kumimoji="1" lang="zh-CN" altLang="en-US" sz="2800" b="1" dirty="0"/>
          </a:p>
          <a:p>
            <a:pPr marL="914400" lvl="1" indent="-457200" algn="just">
              <a:lnSpc>
                <a:spcPct val="130000"/>
              </a:lnSpc>
              <a:buClr>
                <a:srgbClr val="2B4663"/>
              </a:buClr>
              <a:buSzPct val="100000"/>
              <a:buFont typeface="+mj-ea"/>
              <a:buAutoNum type="circleNumDbPlain"/>
            </a:pPr>
            <a:r>
              <a:rPr kumimoji="1" lang="zh-CN" altLang="en-US" sz="2400" dirty="0"/>
              <a:t>如果二叉排序树为空，则新结点作为</a:t>
            </a:r>
            <a:r>
              <a:rPr kumimoji="1" lang="zh-CN" altLang="en-US" sz="2400" b="1" dirty="0">
                <a:solidFill>
                  <a:srgbClr val="FF0000"/>
                </a:solidFill>
              </a:rPr>
              <a:t>根结点</a:t>
            </a:r>
            <a:r>
              <a:rPr kumimoji="1" lang="zh-CN" altLang="en-US" sz="2400" dirty="0"/>
              <a:t>；</a:t>
            </a:r>
            <a:endParaRPr kumimoji="1" lang="zh-CN" altLang="en-US" sz="2400" dirty="0"/>
          </a:p>
          <a:p>
            <a:pPr marL="914400" lvl="1" indent="-457200" algn="just">
              <a:lnSpc>
                <a:spcPct val="130000"/>
              </a:lnSpc>
              <a:buClr>
                <a:srgbClr val="2B4663"/>
              </a:buClr>
              <a:buSzPct val="100000"/>
              <a:buFont typeface="+mj-ea"/>
              <a:buAutoNum type="circleNumDbPlain"/>
            </a:pPr>
            <a:r>
              <a:rPr kumimoji="1" lang="zh-CN" altLang="en-US" sz="2400" dirty="0"/>
              <a:t>如果二叉排序树非空，则将新结点的关键码与根结点的关键码比较，若小于根结点的关键码，则将新结点插入到根结点的左子树中；否则，插入到右子树中；</a:t>
            </a:r>
            <a:endParaRPr kumimoji="1" lang="zh-CN" altLang="en-US" sz="2400" dirty="0"/>
          </a:p>
          <a:p>
            <a:pPr marL="914400" lvl="1" indent="-457200" algn="just">
              <a:lnSpc>
                <a:spcPct val="130000"/>
              </a:lnSpc>
              <a:buClr>
                <a:srgbClr val="2B4663"/>
              </a:buClr>
              <a:buSzPct val="100000"/>
              <a:buFont typeface="+mj-ea"/>
              <a:buAutoNum type="circleNumDbPlain"/>
            </a:pPr>
            <a:r>
              <a:rPr kumimoji="1" lang="zh-CN" altLang="en-US" sz="2400" dirty="0"/>
              <a:t>子树中的插入过程和树中的插入过程相同，如此进行下去，直到</a:t>
            </a:r>
            <a:r>
              <a:rPr kumimoji="1" lang="zh-CN" altLang="en-US" sz="2400" b="1" dirty="0">
                <a:solidFill>
                  <a:srgbClr val="FF0000"/>
                </a:solidFill>
              </a:rPr>
              <a:t>找到该结点</a:t>
            </a:r>
            <a:r>
              <a:rPr kumimoji="1" lang="zh-CN" altLang="en-US" sz="2400" dirty="0"/>
              <a:t>，或者直到</a:t>
            </a:r>
            <a:r>
              <a:rPr kumimoji="1" lang="zh-CN" altLang="en-US" sz="2400" b="1" dirty="0">
                <a:solidFill>
                  <a:srgbClr val="FF0000"/>
                </a:solidFill>
              </a:rPr>
              <a:t>新结点成为叶子结点</a:t>
            </a:r>
            <a:r>
              <a:rPr kumimoji="1" lang="zh-CN" altLang="en-US" sz="2400" dirty="0"/>
              <a:t>为止。</a:t>
            </a:r>
            <a:endParaRPr kumimoji="1"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7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zh-CN">
                <a:solidFill>
                  <a:srgbClr val="FF0000"/>
                </a:solidFill>
              </a:rPr>
              <a:t>Example</a:t>
            </a:r>
            <a:endParaRPr lang="en-US" altLang="zh-CN">
              <a:solidFill>
                <a:srgbClr val="FF0000"/>
              </a:solidFill>
            </a:endParaRPr>
          </a:p>
        </p:txBody>
      </p:sp>
      <p:pic>
        <p:nvPicPr>
          <p:cNvPr id="245763" name="Picture 3"/>
          <p:cNvPicPr>
            <a:picLocks noChangeAspect="1" noChangeArrowheads="1"/>
          </p:cNvPicPr>
          <p:nvPr/>
        </p:nvPicPr>
        <p:blipFill>
          <a:blip r:embed="rId1">
            <a:extLst>
              <a:ext uri="{28A0092B-C50C-407E-A947-70E740481C1C}">
                <a14:useLocalDpi xmlns:a14="http://schemas.microsoft.com/office/drawing/2010/main" val="0"/>
              </a:ext>
            </a:extLst>
          </a:blip>
          <a:srcRect b="-5188"/>
          <a:stretch>
            <a:fillRect/>
          </a:stretch>
        </p:blipFill>
        <p:spPr bwMode="auto">
          <a:xfrm>
            <a:off x="1728788" y="2276475"/>
            <a:ext cx="8716962" cy="4248150"/>
          </a:xfrm>
          <a:prstGeom prst="rect">
            <a:avLst/>
          </a:prstGeom>
          <a:solidFill>
            <a:schemeClr val="bg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45764" name="Text Box 4"/>
          <p:cNvSpPr txBox="1">
            <a:spLocks noChangeArrowheads="1"/>
          </p:cNvSpPr>
          <p:nvPr/>
        </p:nvSpPr>
        <p:spPr bwMode="auto">
          <a:xfrm>
            <a:off x="1752600" y="1550988"/>
            <a:ext cx="768858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Input: { 53, 78, 65, 17, 87, 09, 81, 45, 23 }</a:t>
            </a:r>
            <a:endParaRPr lang="en-US" altLang="zh-CN" sz="3200"/>
          </a:p>
        </p:txBody>
      </p:sp>
      <p:sp>
        <p:nvSpPr>
          <p:cNvPr id="245766" name="Rectangle 6"/>
          <p:cNvSpPr>
            <a:spLocks noChangeArrowheads="1"/>
          </p:cNvSpPr>
          <p:nvPr/>
        </p:nvSpPr>
        <p:spPr bwMode="auto">
          <a:xfrm>
            <a:off x="2351088" y="2349500"/>
            <a:ext cx="1081087" cy="1079500"/>
          </a:xfrm>
          <a:prstGeom prst="rect">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7" name="Rectangle 7"/>
          <p:cNvSpPr>
            <a:spLocks noChangeArrowheads="1"/>
          </p:cNvSpPr>
          <p:nvPr/>
        </p:nvSpPr>
        <p:spPr bwMode="auto">
          <a:xfrm>
            <a:off x="3432175" y="2349500"/>
            <a:ext cx="1081088" cy="1584325"/>
          </a:xfrm>
          <a:prstGeom prst="rect">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8" name="Rectangle 8"/>
          <p:cNvSpPr>
            <a:spLocks noChangeArrowheads="1"/>
          </p:cNvSpPr>
          <p:nvPr/>
        </p:nvSpPr>
        <p:spPr bwMode="auto">
          <a:xfrm>
            <a:off x="4529138" y="2349500"/>
            <a:ext cx="1584325" cy="1584325"/>
          </a:xfrm>
          <a:prstGeom prst="rect">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9" name="Rectangle 9"/>
          <p:cNvSpPr>
            <a:spLocks noChangeArrowheads="1"/>
          </p:cNvSpPr>
          <p:nvPr/>
        </p:nvSpPr>
        <p:spPr bwMode="auto">
          <a:xfrm>
            <a:off x="6226175" y="2349500"/>
            <a:ext cx="1871663" cy="1584325"/>
          </a:xfrm>
          <a:prstGeom prst="rect">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Rectangle 10"/>
          <p:cNvSpPr>
            <a:spLocks noChangeArrowheads="1"/>
          </p:cNvSpPr>
          <p:nvPr/>
        </p:nvSpPr>
        <p:spPr bwMode="auto">
          <a:xfrm>
            <a:off x="8112125" y="2349500"/>
            <a:ext cx="2232025" cy="1584325"/>
          </a:xfrm>
          <a:prstGeom prst="rect">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1" name="Rectangle 11"/>
          <p:cNvSpPr>
            <a:spLocks noChangeArrowheads="1"/>
          </p:cNvSpPr>
          <p:nvPr/>
        </p:nvSpPr>
        <p:spPr bwMode="auto">
          <a:xfrm>
            <a:off x="2236788" y="4076700"/>
            <a:ext cx="2232025" cy="2232025"/>
          </a:xfrm>
          <a:prstGeom prst="rect">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2" name="Rectangle 12"/>
          <p:cNvSpPr>
            <a:spLocks noChangeArrowheads="1"/>
          </p:cNvSpPr>
          <p:nvPr/>
        </p:nvSpPr>
        <p:spPr bwMode="auto">
          <a:xfrm>
            <a:off x="5087938" y="4005263"/>
            <a:ext cx="2232025" cy="2232025"/>
          </a:xfrm>
          <a:prstGeom prst="rect">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3" name="Rectangle 13"/>
          <p:cNvSpPr>
            <a:spLocks noChangeArrowheads="1"/>
          </p:cNvSpPr>
          <p:nvPr/>
        </p:nvSpPr>
        <p:spPr bwMode="auto">
          <a:xfrm>
            <a:off x="7824788" y="4005263"/>
            <a:ext cx="2232025" cy="2232025"/>
          </a:xfrm>
          <a:prstGeom prst="rect">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576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457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576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576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577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4577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4577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457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6" grpId="0" bldLvl="0" animBg="1"/>
      <p:bldP spid="245767" grpId="0" bldLvl="0" animBg="1"/>
      <p:bldP spid="245768" grpId="0" bldLvl="0" animBg="1"/>
      <p:bldP spid="245769" grpId="0" bldLvl="0" animBg="1"/>
      <p:bldP spid="245770" grpId="0" bldLvl="0" animBg="1"/>
      <p:bldP spid="245771" grpId="0" bldLvl="0" animBg="1"/>
      <p:bldP spid="245772" grpId="0" bldLvl="0" animBg="1"/>
      <p:bldP spid="245773"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Text Box 5"/>
          <p:cNvSpPr txBox="1">
            <a:spLocks noChangeArrowheads="1"/>
          </p:cNvSpPr>
          <p:nvPr/>
        </p:nvSpPr>
        <p:spPr bwMode="auto">
          <a:xfrm>
            <a:off x="856615" y="494030"/>
            <a:ext cx="10589895" cy="1722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just">
              <a:lnSpc>
                <a:spcPct val="120000"/>
              </a:lnSpc>
            </a:pP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        从空树出发，经过一系列的查找和插入操作以后，可生成一棵二叉树。设查找的关键字序列为</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{45, 24, 53, </a:t>
            </a:r>
            <a:r>
              <a:rPr kumimoji="1" lang="en-US" altLang="zh-CN" sz="28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45</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 12, 24, 90}</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，则生成二叉树的过程如下：</a:t>
            </a:r>
            <a:endPar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8374" name="Oval 6"/>
          <p:cNvSpPr>
            <a:spLocks noChangeArrowheads="1"/>
          </p:cNvSpPr>
          <p:nvPr/>
        </p:nvSpPr>
        <p:spPr bwMode="auto">
          <a:xfrm>
            <a:off x="2999656" y="2420938"/>
            <a:ext cx="457200" cy="457200"/>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45</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58412" name="Group 44"/>
          <p:cNvGrpSpPr/>
          <p:nvPr/>
        </p:nvGrpSpPr>
        <p:grpSpPr bwMode="auto">
          <a:xfrm>
            <a:off x="2135809" y="2492379"/>
            <a:ext cx="360363" cy="360363"/>
            <a:chOff x="592" y="1570"/>
            <a:chExt cx="227" cy="227"/>
          </a:xfrm>
        </p:grpSpPr>
        <p:sp>
          <p:nvSpPr>
            <p:cNvPr id="58375" name="Oval 7"/>
            <p:cNvSpPr>
              <a:spLocks noChangeArrowheads="1"/>
            </p:cNvSpPr>
            <p:nvPr/>
          </p:nvSpPr>
          <p:spPr bwMode="auto">
            <a:xfrm>
              <a:off x="633" y="1611"/>
              <a:ext cx="144" cy="144"/>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6" name="Line 8"/>
            <p:cNvSpPr>
              <a:spLocks noChangeAspect="1" noChangeShapeType="1"/>
            </p:cNvSpPr>
            <p:nvPr/>
          </p:nvSpPr>
          <p:spPr bwMode="auto">
            <a:xfrm flipH="1">
              <a:off x="592" y="1570"/>
              <a:ext cx="227" cy="22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377" name="Group 9"/>
          <p:cNvGrpSpPr/>
          <p:nvPr/>
        </p:nvGrpSpPr>
        <p:grpSpPr bwMode="auto">
          <a:xfrm>
            <a:off x="3657600" y="2420939"/>
            <a:ext cx="914400" cy="1027113"/>
            <a:chOff x="1344" y="1248"/>
            <a:chExt cx="576" cy="647"/>
          </a:xfrm>
        </p:grpSpPr>
        <p:sp>
          <p:nvSpPr>
            <p:cNvPr id="58378" name="Oval 10"/>
            <p:cNvSpPr>
              <a:spLocks noChangeArrowheads="1"/>
            </p:cNvSpPr>
            <p:nvPr/>
          </p:nvSpPr>
          <p:spPr bwMode="auto">
            <a:xfrm>
              <a:off x="1632" y="124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45</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8379" name="Oval 11"/>
            <p:cNvSpPr>
              <a:spLocks noChangeArrowheads="1"/>
            </p:cNvSpPr>
            <p:nvPr/>
          </p:nvSpPr>
          <p:spPr bwMode="auto">
            <a:xfrm>
              <a:off x="1344" y="1607"/>
              <a:ext cx="288" cy="288"/>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24</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380" name="AutoShape 12"/>
            <p:cNvCxnSpPr>
              <a:cxnSpLocks noChangeShapeType="1"/>
              <a:stCxn id="58378" idx="3"/>
              <a:endCxn id="58379" idx="0"/>
            </p:cNvCxnSpPr>
            <p:nvPr/>
          </p:nvCxnSpPr>
          <p:spPr bwMode="auto">
            <a:xfrm flipH="1">
              <a:off x="1488" y="1494"/>
              <a:ext cx="186" cy="1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381" name="Group 13"/>
          <p:cNvGrpSpPr/>
          <p:nvPr/>
        </p:nvGrpSpPr>
        <p:grpSpPr bwMode="auto">
          <a:xfrm>
            <a:off x="4572000" y="2420939"/>
            <a:ext cx="1295400" cy="1027113"/>
            <a:chOff x="1920" y="1296"/>
            <a:chExt cx="816" cy="647"/>
          </a:xfrm>
        </p:grpSpPr>
        <p:grpSp>
          <p:nvGrpSpPr>
            <p:cNvPr id="58382" name="Group 14"/>
            <p:cNvGrpSpPr/>
            <p:nvPr/>
          </p:nvGrpSpPr>
          <p:grpSpPr bwMode="auto">
            <a:xfrm>
              <a:off x="1920" y="1296"/>
              <a:ext cx="552" cy="647"/>
              <a:chOff x="1344" y="1248"/>
              <a:chExt cx="552" cy="647"/>
            </a:xfrm>
          </p:grpSpPr>
          <p:sp>
            <p:nvSpPr>
              <p:cNvPr id="58383" name="Oval 15"/>
              <p:cNvSpPr>
                <a:spLocks noChangeArrowheads="1"/>
              </p:cNvSpPr>
              <p:nvPr/>
            </p:nvSpPr>
            <p:spPr bwMode="auto">
              <a:xfrm>
                <a:off x="1608" y="124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45</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8384" name="Oval 16"/>
              <p:cNvSpPr>
                <a:spLocks noChangeArrowheads="1"/>
              </p:cNvSpPr>
              <p:nvPr/>
            </p:nvSpPr>
            <p:spPr bwMode="auto">
              <a:xfrm>
                <a:off x="1344" y="1607"/>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24</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385" name="AutoShape 17"/>
              <p:cNvCxnSpPr>
                <a:cxnSpLocks noChangeShapeType="1"/>
                <a:stCxn id="58383" idx="3"/>
                <a:endCxn id="58384" idx="0"/>
              </p:cNvCxnSpPr>
              <p:nvPr/>
            </p:nvCxnSpPr>
            <p:spPr bwMode="auto">
              <a:xfrm flipH="1">
                <a:off x="1488" y="1494"/>
                <a:ext cx="162" cy="1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386" name="Oval 18"/>
            <p:cNvSpPr>
              <a:spLocks noChangeArrowheads="1"/>
            </p:cNvSpPr>
            <p:nvPr/>
          </p:nvSpPr>
          <p:spPr bwMode="auto">
            <a:xfrm>
              <a:off x="2448" y="1655"/>
              <a:ext cx="288" cy="288"/>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53</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387" name="AutoShape 19"/>
            <p:cNvCxnSpPr>
              <a:cxnSpLocks noChangeShapeType="1"/>
              <a:stCxn id="58383" idx="5"/>
              <a:endCxn id="58386" idx="0"/>
            </p:cNvCxnSpPr>
            <p:nvPr/>
          </p:nvCxnSpPr>
          <p:spPr bwMode="auto">
            <a:xfrm>
              <a:off x="2430" y="1542"/>
              <a:ext cx="162" cy="1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388" name="Group 20"/>
          <p:cNvGrpSpPr/>
          <p:nvPr/>
        </p:nvGrpSpPr>
        <p:grpSpPr bwMode="auto">
          <a:xfrm>
            <a:off x="5867400" y="2420938"/>
            <a:ext cx="1752600" cy="1600200"/>
            <a:chOff x="2736" y="1248"/>
            <a:chExt cx="1104" cy="1008"/>
          </a:xfrm>
        </p:grpSpPr>
        <p:grpSp>
          <p:nvGrpSpPr>
            <p:cNvPr id="58389" name="Group 21"/>
            <p:cNvGrpSpPr/>
            <p:nvPr/>
          </p:nvGrpSpPr>
          <p:grpSpPr bwMode="auto">
            <a:xfrm>
              <a:off x="3024" y="1248"/>
              <a:ext cx="816" cy="648"/>
              <a:chOff x="1920" y="1296"/>
              <a:chExt cx="816" cy="648"/>
            </a:xfrm>
          </p:grpSpPr>
          <p:grpSp>
            <p:nvGrpSpPr>
              <p:cNvPr id="58390" name="Group 22"/>
              <p:cNvGrpSpPr/>
              <p:nvPr/>
            </p:nvGrpSpPr>
            <p:grpSpPr bwMode="auto">
              <a:xfrm>
                <a:off x="1920" y="1296"/>
                <a:ext cx="552" cy="648"/>
                <a:chOff x="1344" y="1248"/>
                <a:chExt cx="552" cy="648"/>
              </a:xfrm>
            </p:grpSpPr>
            <p:sp>
              <p:nvSpPr>
                <p:cNvPr id="58391" name="Oval 23"/>
                <p:cNvSpPr>
                  <a:spLocks noChangeArrowheads="1"/>
                </p:cNvSpPr>
                <p:nvPr/>
              </p:nvSpPr>
              <p:spPr bwMode="auto">
                <a:xfrm>
                  <a:off x="1608" y="124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45</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8392" name="Oval 24"/>
                <p:cNvSpPr>
                  <a:spLocks noChangeArrowheads="1"/>
                </p:cNvSpPr>
                <p:nvPr/>
              </p:nvSpPr>
              <p:spPr bwMode="auto">
                <a:xfrm>
                  <a:off x="1344" y="1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24</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393" name="AutoShape 25"/>
                <p:cNvCxnSpPr>
                  <a:cxnSpLocks noChangeShapeType="1"/>
                  <a:stCxn id="58391" idx="3"/>
                  <a:endCxn id="58392" idx="0"/>
                </p:cNvCxnSpPr>
                <p:nvPr/>
              </p:nvCxnSpPr>
              <p:spPr bwMode="auto">
                <a:xfrm flipH="1">
                  <a:off x="1488" y="1494"/>
                  <a:ext cx="162"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394" name="Oval 26"/>
              <p:cNvSpPr>
                <a:spLocks noChangeArrowheads="1"/>
              </p:cNvSpPr>
              <p:nvPr/>
            </p:nvSpPr>
            <p:spPr bwMode="auto">
              <a:xfrm>
                <a:off x="2448" y="165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53</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395" name="AutoShape 27"/>
              <p:cNvCxnSpPr>
                <a:cxnSpLocks noChangeShapeType="1"/>
                <a:stCxn id="58391" idx="5"/>
                <a:endCxn id="58394" idx="0"/>
              </p:cNvCxnSpPr>
              <p:nvPr/>
            </p:nvCxnSpPr>
            <p:spPr bwMode="auto">
              <a:xfrm>
                <a:off x="2430" y="1542"/>
                <a:ext cx="162"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396" name="Oval 28"/>
            <p:cNvSpPr>
              <a:spLocks noChangeArrowheads="1"/>
            </p:cNvSpPr>
            <p:nvPr/>
          </p:nvSpPr>
          <p:spPr bwMode="auto">
            <a:xfrm>
              <a:off x="2736" y="1968"/>
              <a:ext cx="288" cy="288"/>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12</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397" name="AutoShape 29"/>
            <p:cNvCxnSpPr>
              <a:cxnSpLocks noChangeShapeType="1"/>
              <a:stCxn id="58392" idx="3"/>
              <a:endCxn id="58396" idx="0"/>
            </p:cNvCxnSpPr>
            <p:nvPr/>
          </p:nvCxnSpPr>
          <p:spPr bwMode="auto">
            <a:xfrm flipH="1">
              <a:off x="2880" y="1854"/>
              <a:ext cx="186"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398" name="Group 30"/>
          <p:cNvGrpSpPr/>
          <p:nvPr/>
        </p:nvGrpSpPr>
        <p:grpSpPr bwMode="auto">
          <a:xfrm>
            <a:off x="7696200" y="2420938"/>
            <a:ext cx="2209800" cy="1676400"/>
            <a:chOff x="3888" y="1248"/>
            <a:chExt cx="1392" cy="1056"/>
          </a:xfrm>
        </p:grpSpPr>
        <p:grpSp>
          <p:nvGrpSpPr>
            <p:cNvPr id="58399" name="Group 31"/>
            <p:cNvGrpSpPr/>
            <p:nvPr/>
          </p:nvGrpSpPr>
          <p:grpSpPr bwMode="auto">
            <a:xfrm>
              <a:off x="3888" y="1248"/>
              <a:ext cx="1116" cy="1008"/>
              <a:chOff x="2736" y="1248"/>
              <a:chExt cx="1116" cy="1008"/>
            </a:xfrm>
          </p:grpSpPr>
          <p:grpSp>
            <p:nvGrpSpPr>
              <p:cNvPr id="58400" name="Group 32"/>
              <p:cNvGrpSpPr/>
              <p:nvPr/>
            </p:nvGrpSpPr>
            <p:grpSpPr bwMode="auto">
              <a:xfrm>
                <a:off x="3012" y="1248"/>
                <a:ext cx="840" cy="648"/>
                <a:chOff x="1908" y="1296"/>
                <a:chExt cx="840" cy="648"/>
              </a:xfrm>
            </p:grpSpPr>
            <p:grpSp>
              <p:nvGrpSpPr>
                <p:cNvPr id="58401" name="Group 33"/>
                <p:cNvGrpSpPr/>
                <p:nvPr/>
              </p:nvGrpSpPr>
              <p:grpSpPr bwMode="auto">
                <a:xfrm>
                  <a:off x="1908" y="1296"/>
                  <a:ext cx="564" cy="648"/>
                  <a:chOff x="1332" y="1248"/>
                  <a:chExt cx="564" cy="648"/>
                </a:xfrm>
              </p:grpSpPr>
              <p:sp>
                <p:nvSpPr>
                  <p:cNvPr id="58402" name="Oval 34"/>
                  <p:cNvSpPr>
                    <a:spLocks noChangeArrowheads="1"/>
                  </p:cNvSpPr>
                  <p:nvPr/>
                </p:nvSpPr>
                <p:spPr bwMode="auto">
                  <a:xfrm>
                    <a:off x="1608" y="124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45</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8403" name="Oval 35"/>
                  <p:cNvSpPr>
                    <a:spLocks noChangeArrowheads="1"/>
                  </p:cNvSpPr>
                  <p:nvPr/>
                </p:nvSpPr>
                <p:spPr bwMode="auto">
                  <a:xfrm>
                    <a:off x="1332" y="1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24</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404" name="AutoShape 36"/>
                  <p:cNvCxnSpPr>
                    <a:cxnSpLocks noChangeShapeType="1"/>
                    <a:stCxn id="58402" idx="3"/>
                    <a:endCxn id="58403" idx="0"/>
                  </p:cNvCxnSpPr>
                  <p:nvPr/>
                </p:nvCxnSpPr>
                <p:spPr bwMode="auto">
                  <a:xfrm flipH="1">
                    <a:off x="1476" y="1494"/>
                    <a:ext cx="174"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405" name="Oval 37"/>
                <p:cNvSpPr>
                  <a:spLocks noChangeArrowheads="1"/>
                </p:cNvSpPr>
                <p:nvPr/>
              </p:nvSpPr>
              <p:spPr bwMode="auto">
                <a:xfrm>
                  <a:off x="2460" y="165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53</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406" name="AutoShape 38"/>
                <p:cNvCxnSpPr>
                  <a:cxnSpLocks noChangeShapeType="1"/>
                  <a:stCxn id="58402" idx="5"/>
                  <a:endCxn id="58405" idx="0"/>
                </p:cNvCxnSpPr>
                <p:nvPr/>
              </p:nvCxnSpPr>
              <p:spPr bwMode="auto">
                <a:xfrm>
                  <a:off x="2430" y="1542"/>
                  <a:ext cx="174"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407" name="Oval 39"/>
              <p:cNvSpPr>
                <a:spLocks noChangeArrowheads="1"/>
              </p:cNvSpPr>
              <p:nvPr/>
            </p:nvSpPr>
            <p:spPr bwMode="auto">
              <a:xfrm>
                <a:off x="2736" y="196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12</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408" name="AutoShape 40"/>
              <p:cNvCxnSpPr>
                <a:cxnSpLocks noChangeShapeType="1"/>
                <a:stCxn id="58403" idx="3"/>
                <a:endCxn id="58407" idx="0"/>
              </p:cNvCxnSpPr>
              <p:nvPr/>
            </p:nvCxnSpPr>
            <p:spPr bwMode="auto">
              <a:xfrm flipH="1">
                <a:off x="2880" y="1854"/>
                <a:ext cx="174"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409" name="Oval 41"/>
            <p:cNvSpPr>
              <a:spLocks noChangeArrowheads="1"/>
            </p:cNvSpPr>
            <p:nvPr/>
          </p:nvSpPr>
          <p:spPr bwMode="auto">
            <a:xfrm>
              <a:off x="4992" y="2016"/>
              <a:ext cx="288" cy="288"/>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90</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8410" name="AutoShape 42"/>
            <p:cNvCxnSpPr>
              <a:cxnSpLocks noChangeShapeType="1"/>
              <a:stCxn id="58405" idx="5"/>
              <a:endCxn id="58409" idx="0"/>
            </p:cNvCxnSpPr>
            <p:nvPr/>
          </p:nvCxnSpPr>
          <p:spPr bwMode="auto">
            <a:xfrm>
              <a:off x="4962" y="1854"/>
              <a:ext cx="174" cy="1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412"/>
                                        </p:tgtEl>
                                        <p:attrNameLst>
                                          <p:attrName>style.visibility</p:attrName>
                                        </p:attrNameLst>
                                      </p:cBhvr>
                                      <p:to>
                                        <p:strVal val="visible"/>
                                      </p:to>
                                    </p:set>
                                    <p:anim calcmode="lin" valueType="num">
                                      <p:cBhvr additive="base">
                                        <p:cTn id="7" dur="500" fill="hold"/>
                                        <p:tgtEl>
                                          <p:spTgt spid="58412"/>
                                        </p:tgtEl>
                                        <p:attrNameLst>
                                          <p:attrName>ppt_x</p:attrName>
                                        </p:attrNameLst>
                                      </p:cBhvr>
                                      <p:tavLst>
                                        <p:tav tm="0">
                                          <p:val>
                                            <p:strVal val="1+#ppt_w/2"/>
                                          </p:val>
                                        </p:tav>
                                        <p:tav tm="100000">
                                          <p:val>
                                            <p:strVal val="#ppt_x"/>
                                          </p:val>
                                        </p:tav>
                                      </p:tavLst>
                                    </p:anim>
                                    <p:anim calcmode="lin" valueType="num">
                                      <p:cBhvr additive="base">
                                        <p:cTn id="8" dur="500" fill="hold"/>
                                        <p:tgtEl>
                                          <p:spTgt spid="584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8374"/>
                                        </p:tgtEl>
                                        <p:attrNameLst>
                                          <p:attrName>style.visibility</p:attrName>
                                        </p:attrNameLst>
                                      </p:cBhvr>
                                      <p:to>
                                        <p:strVal val="visible"/>
                                      </p:to>
                                    </p:set>
                                    <p:anim calcmode="lin" valueType="num">
                                      <p:cBhvr additive="base">
                                        <p:cTn id="13" dur="500" fill="hold"/>
                                        <p:tgtEl>
                                          <p:spTgt spid="58374"/>
                                        </p:tgtEl>
                                        <p:attrNameLst>
                                          <p:attrName>ppt_x</p:attrName>
                                        </p:attrNameLst>
                                      </p:cBhvr>
                                      <p:tavLst>
                                        <p:tav tm="0">
                                          <p:val>
                                            <p:strVal val="1+#ppt_w/2"/>
                                          </p:val>
                                        </p:tav>
                                        <p:tav tm="100000">
                                          <p:val>
                                            <p:strVal val="#ppt_x"/>
                                          </p:val>
                                        </p:tav>
                                      </p:tavLst>
                                    </p:anim>
                                    <p:anim calcmode="lin" valueType="num">
                                      <p:cBhvr additive="base">
                                        <p:cTn id="14" dur="500" fill="hold"/>
                                        <p:tgtEl>
                                          <p:spTgt spid="583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8377"/>
                                        </p:tgtEl>
                                        <p:attrNameLst>
                                          <p:attrName>style.visibility</p:attrName>
                                        </p:attrNameLst>
                                      </p:cBhvr>
                                      <p:to>
                                        <p:strVal val="visible"/>
                                      </p:to>
                                    </p:set>
                                    <p:anim calcmode="lin" valueType="num">
                                      <p:cBhvr additive="base">
                                        <p:cTn id="19" dur="500" fill="hold"/>
                                        <p:tgtEl>
                                          <p:spTgt spid="58377"/>
                                        </p:tgtEl>
                                        <p:attrNameLst>
                                          <p:attrName>ppt_x</p:attrName>
                                        </p:attrNameLst>
                                      </p:cBhvr>
                                      <p:tavLst>
                                        <p:tav tm="0">
                                          <p:val>
                                            <p:strVal val="1+#ppt_w/2"/>
                                          </p:val>
                                        </p:tav>
                                        <p:tav tm="100000">
                                          <p:val>
                                            <p:strVal val="#ppt_x"/>
                                          </p:val>
                                        </p:tav>
                                      </p:tavLst>
                                    </p:anim>
                                    <p:anim calcmode="lin" valueType="num">
                                      <p:cBhvr additive="base">
                                        <p:cTn id="20" dur="500" fill="hold"/>
                                        <p:tgtEl>
                                          <p:spTgt spid="5837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8381"/>
                                        </p:tgtEl>
                                        <p:attrNameLst>
                                          <p:attrName>style.visibility</p:attrName>
                                        </p:attrNameLst>
                                      </p:cBhvr>
                                      <p:to>
                                        <p:strVal val="visible"/>
                                      </p:to>
                                    </p:set>
                                    <p:anim calcmode="lin" valueType="num">
                                      <p:cBhvr additive="base">
                                        <p:cTn id="25" dur="500" fill="hold"/>
                                        <p:tgtEl>
                                          <p:spTgt spid="58381"/>
                                        </p:tgtEl>
                                        <p:attrNameLst>
                                          <p:attrName>ppt_x</p:attrName>
                                        </p:attrNameLst>
                                      </p:cBhvr>
                                      <p:tavLst>
                                        <p:tav tm="0">
                                          <p:val>
                                            <p:strVal val="1+#ppt_w/2"/>
                                          </p:val>
                                        </p:tav>
                                        <p:tav tm="100000">
                                          <p:val>
                                            <p:strVal val="#ppt_x"/>
                                          </p:val>
                                        </p:tav>
                                      </p:tavLst>
                                    </p:anim>
                                    <p:anim calcmode="lin" valueType="num">
                                      <p:cBhvr additive="base">
                                        <p:cTn id="26" dur="500" fill="hold"/>
                                        <p:tgtEl>
                                          <p:spTgt spid="5838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8388"/>
                                        </p:tgtEl>
                                        <p:attrNameLst>
                                          <p:attrName>style.visibility</p:attrName>
                                        </p:attrNameLst>
                                      </p:cBhvr>
                                      <p:to>
                                        <p:strVal val="visible"/>
                                      </p:to>
                                    </p:set>
                                    <p:anim calcmode="lin" valueType="num">
                                      <p:cBhvr additive="base">
                                        <p:cTn id="31" dur="500" fill="hold"/>
                                        <p:tgtEl>
                                          <p:spTgt spid="58388"/>
                                        </p:tgtEl>
                                        <p:attrNameLst>
                                          <p:attrName>ppt_x</p:attrName>
                                        </p:attrNameLst>
                                      </p:cBhvr>
                                      <p:tavLst>
                                        <p:tav tm="0">
                                          <p:val>
                                            <p:strVal val="1+#ppt_w/2"/>
                                          </p:val>
                                        </p:tav>
                                        <p:tav tm="100000">
                                          <p:val>
                                            <p:strVal val="#ppt_x"/>
                                          </p:val>
                                        </p:tav>
                                      </p:tavLst>
                                    </p:anim>
                                    <p:anim calcmode="lin" valueType="num">
                                      <p:cBhvr additive="base">
                                        <p:cTn id="32" dur="500" fill="hold"/>
                                        <p:tgtEl>
                                          <p:spTgt spid="5838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58398"/>
                                        </p:tgtEl>
                                        <p:attrNameLst>
                                          <p:attrName>style.visibility</p:attrName>
                                        </p:attrNameLst>
                                      </p:cBhvr>
                                      <p:to>
                                        <p:strVal val="visible"/>
                                      </p:to>
                                    </p:set>
                                    <p:anim calcmode="lin" valueType="num">
                                      <p:cBhvr additive="base">
                                        <p:cTn id="37" dur="500" fill="hold"/>
                                        <p:tgtEl>
                                          <p:spTgt spid="58398"/>
                                        </p:tgtEl>
                                        <p:attrNameLst>
                                          <p:attrName>ppt_x</p:attrName>
                                        </p:attrNameLst>
                                      </p:cBhvr>
                                      <p:tavLst>
                                        <p:tav tm="0">
                                          <p:val>
                                            <p:strVal val="1+#ppt_w/2"/>
                                          </p:val>
                                        </p:tav>
                                        <p:tav tm="100000">
                                          <p:val>
                                            <p:strVal val="#ppt_x"/>
                                          </p:val>
                                        </p:tav>
                                      </p:tavLst>
                                    </p:anim>
                                    <p:anim calcmode="lin" valueType="num">
                                      <p:cBhvr additive="base">
                                        <p:cTn id="38" dur="500" fill="hold"/>
                                        <p:tgtEl>
                                          <p:spTgt spid="58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ext Box 5"/>
          <p:cNvSpPr txBox="1">
            <a:spLocks noChangeArrowheads="1"/>
          </p:cNvSpPr>
          <p:nvPr/>
        </p:nvSpPr>
        <p:spPr bwMode="auto">
          <a:xfrm>
            <a:off x="768350" y="981075"/>
            <a:ext cx="9646285"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void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InsertNode</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s;</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(*T, key, </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NULL</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&amp;p))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malloc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sizeof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BinTreeNode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s-&gt;key = key;</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NULL;</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(!p)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 s;</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(key &lt; p-&gt;key)</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s</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作为左孩子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s</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作为右孩子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7350" name="Text Box 6"/>
          <p:cNvSpPr txBox="1">
            <a:spLocks noChangeArrowheads="1"/>
          </p:cNvSpPr>
          <p:nvPr/>
        </p:nvSpPr>
        <p:spPr bwMode="auto">
          <a:xfrm>
            <a:off x="768985" y="357505"/>
            <a:ext cx="4389120" cy="460375"/>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rPr>
              <a:t>Non recursive algorithm</a:t>
            </a:r>
            <a:endPar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scene3d>
              <a:camera prst="orthographicFront"/>
              <a:lightRig rig="threePt" dir="t"/>
            </a:scene3d>
          </a:bodyPr>
          <a:lstStyle/>
          <a:p>
            <a:pPr eaLnBrk="1" hangingPunct="1"/>
            <a:r>
              <a:rPr lang="en-US" altLang="zh-CN" dirty="0">
                <a:solidFill>
                  <a:schemeClr val="accent1"/>
                </a:solidFill>
                <a:effectLst>
                  <a:outerShdw blurRad="38100" dist="25400" dir="5400000" algn="ctr" rotWithShape="0">
                    <a:srgbClr val="6E747A">
                      <a:alpha val="43000"/>
                    </a:srgbClr>
                  </a:outerShdw>
                </a:effectLst>
              </a:rPr>
              <a:t>Document retrieval</a:t>
            </a:r>
            <a:endParaRPr lang="en-US" altLang="zh-CN" dirty="0">
              <a:solidFill>
                <a:schemeClr val="accent1"/>
              </a:solidFill>
              <a:effectLst>
                <a:outerShdw blurRad="38100" dist="25400" dir="5400000" algn="ctr" rotWithShape="0">
                  <a:srgbClr val="6E747A">
                    <a:alpha val="43000"/>
                  </a:srgbClr>
                </a:outerShdw>
              </a:effectLst>
            </a:endParaRPr>
          </a:p>
        </p:txBody>
      </p:sp>
      <p:grpSp>
        <p:nvGrpSpPr>
          <p:cNvPr id="4099" name="Group 3"/>
          <p:cNvGrpSpPr/>
          <p:nvPr/>
        </p:nvGrpSpPr>
        <p:grpSpPr bwMode="auto">
          <a:xfrm>
            <a:off x="3352800" y="1447800"/>
            <a:ext cx="5257800" cy="5029200"/>
            <a:chOff x="672" y="864"/>
            <a:chExt cx="3312" cy="3168"/>
          </a:xfrm>
        </p:grpSpPr>
        <p:pic>
          <p:nvPicPr>
            <p:cNvPr id="4100" name="Picture 4" descr="MCj0133071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6" y="864"/>
              <a:ext cx="2943" cy="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5"/>
            <p:cNvSpPr>
              <a:spLocks noChangeArrowheads="1"/>
            </p:cNvSpPr>
            <p:nvPr/>
          </p:nvSpPr>
          <p:spPr bwMode="auto">
            <a:xfrm>
              <a:off x="672" y="1106"/>
              <a:ext cx="1440" cy="2736"/>
            </a:xfrm>
            <a:prstGeom prst="rect">
              <a:avLst/>
            </a:prstGeom>
            <a:solidFill>
              <a:schemeClr val="tx2">
                <a:alpha val="0"/>
              </a:schemeClr>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4102" name="Rectangle 6"/>
            <p:cNvSpPr>
              <a:spLocks noChangeArrowheads="1"/>
            </p:cNvSpPr>
            <p:nvPr/>
          </p:nvSpPr>
          <p:spPr bwMode="auto">
            <a:xfrm rot="-4335444">
              <a:off x="2136" y="3048"/>
              <a:ext cx="576" cy="1200"/>
            </a:xfrm>
            <a:prstGeom prst="rect">
              <a:avLst/>
            </a:prstGeom>
            <a:noFill/>
            <a:ln w="9525">
              <a:solidFill>
                <a:schemeClr val="bg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4103" name="Rectangle 7"/>
            <p:cNvSpPr>
              <a:spLocks noChangeArrowheads="1"/>
            </p:cNvSpPr>
            <p:nvPr/>
          </p:nvSpPr>
          <p:spPr bwMode="auto">
            <a:xfrm rot="4587446" flipH="1">
              <a:off x="3096" y="3144"/>
              <a:ext cx="576" cy="1200"/>
            </a:xfrm>
            <a:prstGeom prst="rect">
              <a:avLst/>
            </a:prstGeom>
            <a:noFill/>
            <a:ln w="9525">
              <a:solidFill>
                <a:schemeClr val="bg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4104" name="Line 8"/>
            <p:cNvSpPr>
              <a:spLocks noChangeShapeType="1"/>
            </p:cNvSpPr>
            <p:nvPr/>
          </p:nvSpPr>
          <p:spPr bwMode="auto">
            <a:xfrm>
              <a:off x="2201" y="3285"/>
              <a:ext cx="789" cy="244"/>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4105" name="Line 9"/>
            <p:cNvSpPr>
              <a:spLocks noChangeShapeType="1"/>
            </p:cNvSpPr>
            <p:nvPr/>
          </p:nvSpPr>
          <p:spPr bwMode="auto">
            <a:xfrm flipV="1">
              <a:off x="2974" y="3425"/>
              <a:ext cx="537" cy="110"/>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Text Box 4"/>
          <p:cNvSpPr txBox="1">
            <a:spLocks noChangeArrowheads="1"/>
          </p:cNvSpPr>
          <p:nvPr/>
        </p:nvSpPr>
        <p:spPr bwMode="auto">
          <a:xfrm>
            <a:off x="802005" y="357505"/>
            <a:ext cx="3830955" cy="460375"/>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rPr>
              <a:t>Recursive algorithm</a:t>
            </a:r>
            <a:endPar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endParaRPr>
          </a:p>
        </p:txBody>
      </p:sp>
      <p:sp>
        <p:nvSpPr>
          <p:cNvPr id="280582" name="Text Box 6"/>
          <p:cNvSpPr txBox="1">
            <a:spLocks noChangeArrowheads="1"/>
          </p:cNvSpPr>
          <p:nvPr/>
        </p:nvSpPr>
        <p:spPr bwMode="auto">
          <a:xfrm>
            <a:off x="802005" y="1066800"/>
            <a:ext cx="9615170" cy="505587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nSpc>
                <a:spcPct val="120000"/>
              </a:lnSpc>
            </a:pPr>
            <a:r>
              <a:rPr kumimoji="1" lang="en-US" altLang="zh-CN" sz="2200" b="1" dirty="0">
                <a:latin typeface="Times New Roman" panose="02020603050405020304" pitchFamily="18" charset="0"/>
                <a:ea typeface="仿宋_GB2312" panose="02010609030101010101" pitchFamily="49" charset="-122"/>
              </a:rPr>
              <a:t>template &lt;class Type&gt; void </a:t>
            </a:r>
            <a:r>
              <a:rPr kumimoji="1" lang="en-US" altLang="zh-CN" sz="2200" i="1" dirty="0">
                <a:latin typeface="Times New Roman" panose="02020603050405020304" pitchFamily="18" charset="0"/>
                <a:ea typeface="仿宋_GB2312" panose="02010609030101010101" pitchFamily="49" charset="-122"/>
              </a:rPr>
              <a:t>BST</a:t>
            </a:r>
            <a:r>
              <a:rPr kumimoji="1" lang="en-US" altLang="zh-CN" sz="2200" b="1" dirty="0">
                <a:latin typeface="Times New Roman" panose="02020603050405020304" pitchFamily="18" charset="0"/>
                <a:ea typeface="仿宋_GB2312" panose="02010609030101010101" pitchFamily="49" charset="-122"/>
              </a:rPr>
              <a:t>&lt;Type&gt;::</a:t>
            </a:r>
            <a:endParaRPr kumimoji="1" lang="en-US" altLang="zh-CN" sz="2200" b="1" dirty="0">
              <a:latin typeface="Times New Roman" panose="02020603050405020304" pitchFamily="18" charset="0"/>
              <a:ea typeface="仿宋_GB2312" panose="02010609030101010101" pitchFamily="49" charset="-122"/>
            </a:endParaRPr>
          </a:p>
          <a:p>
            <a:pPr>
              <a:lnSpc>
                <a:spcPct val="120000"/>
              </a:lnSpc>
            </a:pPr>
            <a:r>
              <a:rPr kumimoji="1" lang="en-US" altLang="zh-CN" sz="2200" i="1" dirty="0" err="1">
                <a:solidFill>
                  <a:srgbClr val="FF0000"/>
                </a:solidFill>
                <a:latin typeface="Times New Roman" panose="02020603050405020304" pitchFamily="18" charset="0"/>
                <a:ea typeface="仿宋_GB2312" panose="02010609030101010101" pitchFamily="49" charset="-122"/>
              </a:rPr>
              <a:t>InsertNode</a:t>
            </a:r>
            <a:r>
              <a:rPr kumimoji="1" lang="en-US" altLang="zh-CN" sz="2200" b="1" dirty="0">
                <a:solidFill>
                  <a:srgbClr val="FF0000"/>
                </a:solidFill>
                <a:latin typeface="Times New Roman" panose="02020603050405020304" pitchFamily="18" charset="0"/>
                <a:ea typeface="仿宋_GB2312" panose="02010609030101010101" pitchFamily="49" charset="-122"/>
              </a:rPr>
              <a:t> </a:t>
            </a:r>
            <a:r>
              <a:rPr kumimoji="1" lang="en-US" altLang="zh-CN" sz="2200" dirty="0">
                <a:latin typeface="Times New Roman" panose="02020603050405020304" pitchFamily="18" charset="0"/>
                <a:ea typeface="仿宋_GB2312" panose="02010609030101010101" pitchFamily="49" charset="-122"/>
              </a:rPr>
              <a:t>(</a:t>
            </a:r>
            <a:r>
              <a:rPr kumimoji="1" lang="en-US" altLang="zh-CN" sz="2200" b="1" dirty="0" err="1">
                <a:latin typeface="Times New Roman" panose="02020603050405020304" pitchFamily="18" charset="0"/>
                <a:ea typeface="仿宋_GB2312" panose="02010609030101010101" pitchFamily="49" charset="-122"/>
              </a:rPr>
              <a:t>const</a:t>
            </a:r>
            <a:r>
              <a:rPr kumimoji="1" lang="en-US" altLang="zh-CN" sz="2200" b="1" dirty="0">
                <a:latin typeface="Times New Roman" panose="02020603050405020304" pitchFamily="18" charset="0"/>
                <a:ea typeface="仿宋_GB2312" panose="02010609030101010101" pitchFamily="49" charset="-122"/>
              </a:rPr>
              <a:t> Type &amp;</a:t>
            </a:r>
            <a:r>
              <a:rPr kumimoji="1" lang="en-US" altLang="zh-CN" sz="2200" dirty="0">
                <a:latin typeface="Times New Roman" panose="02020603050405020304" pitchFamily="18" charset="0"/>
                <a:ea typeface="仿宋_GB2312" panose="02010609030101010101" pitchFamily="49" charset="-122"/>
              </a:rPr>
              <a:t> </a:t>
            </a:r>
            <a:r>
              <a:rPr kumimoji="1" lang="en-US" altLang="zh-CN" sz="2200" i="1" dirty="0">
                <a:latin typeface="Times New Roman" panose="02020603050405020304" pitchFamily="18" charset="0"/>
                <a:ea typeface="仿宋_GB2312" panose="02010609030101010101" pitchFamily="49" charset="-122"/>
              </a:rPr>
              <a:t>x</a:t>
            </a:r>
            <a:r>
              <a:rPr kumimoji="1" lang="en-US" altLang="zh-CN" sz="2200" dirty="0">
                <a:latin typeface="Times New Roman" panose="02020603050405020304" pitchFamily="18" charset="0"/>
                <a:ea typeface="仿宋_GB2312" panose="02010609030101010101" pitchFamily="49" charset="-122"/>
              </a:rPr>
              <a:t>, </a:t>
            </a:r>
            <a:r>
              <a:rPr kumimoji="1" lang="en-US" altLang="zh-CN" sz="2200" i="1" dirty="0" err="1">
                <a:latin typeface="Times New Roman" panose="02020603050405020304" pitchFamily="18" charset="0"/>
                <a:ea typeface="仿宋_GB2312" panose="02010609030101010101" pitchFamily="49" charset="-122"/>
              </a:rPr>
              <a:t>BstNode</a:t>
            </a:r>
            <a:r>
              <a:rPr kumimoji="1" lang="en-US" altLang="zh-CN" sz="2200" b="1" dirty="0">
                <a:latin typeface="Times New Roman" panose="02020603050405020304" pitchFamily="18" charset="0"/>
                <a:ea typeface="仿宋_GB2312" panose="02010609030101010101" pitchFamily="49" charset="-122"/>
              </a:rPr>
              <a:t>&lt;Type&gt; * &amp;</a:t>
            </a:r>
            <a:r>
              <a:rPr kumimoji="1" lang="en-US" altLang="zh-CN" sz="2200" dirty="0">
                <a:latin typeface="Times New Roman" panose="02020603050405020304" pitchFamily="18" charset="0"/>
                <a:ea typeface="仿宋_GB2312" panose="02010609030101010101" pitchFamily="49" charset="-122"/>
              </a:rPr>
              <a:t> </a:t>
            </a:r>
            <a:r>
              <a:rPr kumimoji="1" lang="en-US" altLang="zh-CN" sz="2200" i="1" dirty="0" err="1">
                <a:latin typeface="Times New Roman" panose="02020603050405020304" pitchFamily="18" charset="0"/>
                <a:ea typeface="仿宋_GB2312" panose="02010609030101010101" pitchFamily="49" charset="-122"/>
              </a:rPr>
              <a:t>ptr</a:t>
            </a:r>
            <a:r>
              <a:rPr kumimoji="1" lang="en-US" altLang="zh-CN" sz="2200" dirty="0">
                <a:latin typeface="Times New Roman" panose="02020603050405020304" pitchFamily="18" charset="0"/>
                <a:ea typeface="仿宋_GB2312" panose="02010609030101010101" pitchFamily="49" charset="-122"/>
              </a:rPr>
              <a:t>) </a:t>
            </a:r>
            <a:r>
              <a:rPr kumimoji="1" lang="en-US" altLang="zh-CN" sz="2200" b="1" dirty="0">
                <a:latin typeface="Times New Roman" panose="02020603050405020304" pitchFamily="18" charset="0"/>
                <a:ea typeface="仿宋_GB2312" panose="02010609030101010101" pitchFamily="49" charset="-122"/>
              </a:rPr>
              <a:t>{</a:t>
            </a:r>
            <a:endParaRPr kumimoji="1" lang="en-US" altLang="zh-CN" sz="2200" b="1" dirty="0">
              <a:latin typeface="Times New Roman" panose="02020603050405020304" pitchFamily="18" charset="0"/>
              <a:ea typeface="仿宋_GB2312" panose="02010609030101010101" pitchFamily="49" charset="-122"/>
            </a:endParaRPr>
          </a:p>
          <a:p>
            <a:pPr>
              <a:lnSpc>
                <a:spcPct val="120000"/>
              </a:lnSpc>
            </a:pPr>
            <a:r>
              <a:rPr kumimoji="1" lang="en-US" altLang="zh-CN" sz="2200" b="1" dirty="0">
                <a:latin typeface="Times New Roman" panose="02020603050405020304" pitchFamily="18" charset="0"/>
                <a:ea typeface="仿宋_GB2312" panose="02010609030101010101" pitchFamily="49" charset="-122"/>
              </a:rPr>
              <a:t>    if </a:t>
            </a:r>
            <a:r>
              <a:rPr kumimoji="1" lang="en-US" altLang="zh-CN" sz="2200" dirty="0">
                <a:latin typeface="Times New Roman" panose="02020603050405020304" pitchFamily="18" charset="0"/>
                <a:ea typeface="仿宋_GB2312" panose="02010609030101010101" pitchFamily="49" charset="-122"/>
              </a:rPr>
              <a:t>( </a:t>
            </a:r>
            <a:r>
              <a:rPr kumimoji="1" lang="en-US" altLang="zh-CN" sz="2200" i="1" dirty="0" err="1">
                <a:latin typeface="Times New Roman" panose="02020603050405020304" pitchFamily="18" charset="0"/>
                <a:ea typeface="仿宋_GB2312" panose="02010609030101010101" pitchFamily="49" charset="-122"/>
              </a:rPr>
              <a:t>ptr</a:t>
            </a:r>
            <a:r>
              <a:rPr kumimoji="1" lang="en-US" altLang="zh-CN" sz="2200" i="1" dirty="0">
                <a:latin typeface="Times New Roman" panose="02020603050405020304" pitchFamily="18" charset="0"/>
                <a:ea typeface="仿宋_GB2312" panose="02010609030101010101" pitchFamily="49" charset="-122"/>
              </a:rPr>
              <a:t> == NULL</a:t>
            </a:r>
            <a:r>
              <a:rPr kumimoji="1" lang="en-US" altLang="zh-CN" sz="2200" dirty="0">
                <a:latin typeface="Times New Roman" panose="02020603050405020304" pitchFamily="18" charset="0"/>
                <a:ea typeface="仿宋_GB2312" panose="02010609030101010101" pitchFamily="49" charset="-122"/>
              </a:rPr>
              <a:t> )	</a:t>
            </a:r>
            <a:r>
              <a:rPr kumimoji="1" lang="en-US" altLang="zh-CN" sz="2200" b="1" dirty="0">
                <a:latin typeface="Times New Roman" panose="02020603050405020304" pitchFamily="18" charset="0"/>
                <a:ea typeface="仿宋_GB2312" panose="02010609030101010101" pitchFamily="49" charset="-122"/>
              </a:rPr>
              <a:t>{               </a:t>
            </a:r>
            <a:r>
              <a:rPr kumimoji="1" lang="en-US" altLang="zh-CN" sz="2200" dirty="0">
                <a:solidFill>
                  <a:srgbClr val="00CC00"/>
                </a:solidFill>
                <a:ea typeface="仿宋_GB2312" panose="02010609030101010101" pitchFamily="49" charset="-122"/>
              </a:rPr>
              <a:t>//Initialization</a:t>
            </a:r>
            <a:endParaRPr kumimoji="1" lang="en-US" altLang="zh-CN" sz="2200" dirty="0">
              <a:solidFill>
                <a:srgbClr val="00CC00"/>
              </a:solidFill>
              <a:ea typeface="仿宋_GB2312" panose="02010609030101010101" pitchFamily="49" charset="-122"/>
            </a:endParaRPr>
          </a:p>
          <a:p>
            <a:pPr>
              <a:lnSpc>
                <a:spcPct val="120000"/>
              </a:lnSpc>
            </a:pPr>
            <a:r>
              <a:rPr kumimoji="1" lang="en-US" altLang="zh-CN" sz="2200" i="1" dirty="0">
                <a:latin typeface="Times New Roman" panose="02020603050405020304" pitchFamily="18" charset="0"/>
                <a:ea typeface="仿宋_GB2312" panose="02010609030101010101" pitchFamily="49" charset="-122"/>
              </a:rPr>
              <a:t>       </a:t>
            </a:r>
            <a:r>
              <a:rPr kumimoji="1" lang="en-US" altLang="zh-CN" sz="2200" i="1" dirty="0" err="1">
                <a:latin typeface="Times New Roman" panose="02020603050405020304" pitchFamily="18" charset="0"/>
                <a:ea typeface="仿宋_GB2312" panose="02010609030101010101" pitchFamily="49" charset="-122"/>
              </a:rPr>
              <a:t>ptr</a:t>
            </a:r>
            <a:r>
              <a:rPr kumimoji="1" lang="en-US" altLang="zh-CN" sz="2200" dirty="0">
                <a:latin typeface="Times New Roman" panose="02020603050405020304" pitchFamily="18" charset="0"/>
                <a:ea typeface="仿宋_GB2312" panose="02010609030101010101" pitchFamily="49" charset="-122"/>
              </a:rPr>
              <a:t> = </a:t>
            </a:r>
            <a:r>
              <a:rPr kumimoji="1" lang="en-US" altLang="zh-CN" sz="2200" b="1" dirty="0">
                <a:latin typeface="Times New Roman" panose="02020603050405020304" pitchFamily="18" charset="0"/>
                <a:ea typeface="仿宋_GB2312" panose="02010609030101010101" pitchFamily="49" charset="-122"/>
              </a:rPr>
              <a:t>new </a:t>
            </a:r>
            <a:r>
              <a:rPr kumimoji="1" lang="en-US" altLang="zh-CN" sz="2200" i="1" dirty="0" err="1">
                <a:latin typeface="Times New Roman" panose="02020603050405020304" pitchFamily="18" charset="0"/>
                <a:ea typeface="仿宋_GB2312" panose="02010609030101010101" pitchFamily="49" charset="-122"/>
              </a:rPr>
              <a:t>BstNode</a:t>
            </a:r>
            <a:r>
              <a:rPr kumimoji="1" lang="en-US" altLang="zh-CN" sz="2200" b="1" dirty="0">
                <a:latin typeface="Times New Roman" panose="02020603050405020304" pitchFamily="18" charset="0"/>
                <a:ea typeface="仿宋_GB2312" panose="02010609030101010101" pitchFamily="49" charset="-122"/>
              </a:rPr>
              <a:t>&lt;Type&gt; </a:t>
            </a:r>
            <a:r>
              <a:rPr kumimoji="1" lang="en-US" altLang="zh-CN" sz="2200" dirty="0">
                <a:latin typeface="Times New Roman" panose="02020603050405020304" pitchFamily="18" charset="0"/>
                <a:ea typeface="仿宋_GB2312" panose="02010609030101010101" pitchFamily="49" charset="-122"/>
              </a:rPr>
              <a:t>(</a:t>
            </a:r>
            <a:r>
              <a:rPr kumimoji="1" lang="en-US" altLang="zh-CN" sz="2200" i="1" dirty="0">
                <a:latin typeface="Times New Roman" panose="02020603050405020304" pitchFamily="18" charset="0"/>
                <a:ea typeface="仿宋_GB2312" panose="02010609030101010101" pitchFamily="49" charset="-122"/>
              </a:rPr>
              <a:t>x</a:t>
            </a:r>
            <a:r>
              <a:rPr kumimoji="1" lang="en-US" altLang="zh-CN" sz="2200" dirty="0">
                <a:latin typeface="Times New Roman" panose="02020603050405020304" pitchFamily="18" charset="0"/>
                <a:ea typeface="仿宋_GB2312" panose="02010609030101010101" pitchFamily="49" charset="-122"/>
              </a:rPr>
              <a:t>)</a:t>
            </a:r>
            <a:r>
              <a:rPr kumimoji="1" lang="en-US" altLang="zh-CN" sz="2200" b="1" dirty="0">
                <a:latin typeface="Times New Roman" panose="02020603050405020304" pitchFamily="18" charset="0"/>
                <a:ea typeface="仿宋_GB2312" panose="02010609030101010101" pitchFamily="49" charset="-122"/>
              </a:rPr>
              <a:t>; </a:t>
            </a:r>
            <a:endParaRPr kumimoji="1" lang="en-US" altLang="zh-CN" sz="2200" dirty="0">
              <a:latin typeface="Times New Roman" panose="02020603050405020304" pitchFamily="18" charset="0"/>
              <a:ea typeface="仿宋_GB2312" panose="02010609030101010101" pitchFamily="49" charset="-122"/>
            </a:endParaRPr>
          </a:p>
          <a:p>
            <a:pPr>
              <a:lnSpc>
                <a:spcPct val="120000"/>
              </a:lnSpc>
            </a:pPr>
            <a:r>
              <a:rPr kumimoji="1" lang="en-US" altLang="zh-CN" sz="2200" dirty="0">
                <a:latin typeface="Times New Roman" panose="02020603050405020304" pitchFamily="18" charset="0"/>
                <a:ea typeface="仿宋_GB2312" panose="02010609030101010101" pitchFamily="49" charset="-122"/>
              </a:rPr>
              <a:t>       </a:t>
            </a:r>
            <a:r>
              <a:rPr kumimoji="1" lang="en-US" altLang="zh-CN" sz="2200" b="1" dirty="0">
                <a:latin typeface="Times New Roman" panose="02020603050405020304" pitchFamily="18" charset="0"/>
                <a:ea typeface="仿宋_GB2312" panose="02010609030101010101" pitchFamily="49" charset="-122"/>
              </a:rPr>
              <a:t>if</a:t>
            </a:r>
            <a:r>
              <a:rPr kumimoji="1" lang="en-US" altLang="zh-CN" sz="2200" dirty="0">
                <a:latin typeface="Times New Roman" panose="02020603050405020304" pitchFamily="18" charset="0"/>
                <a:ea typeface="仿宋_GB2312" panose="02010609030101010101" pitchFamily="49" charset="-122"/>
              </a:rPr>
              <a:t> ( </a:t>
            </a:r>
            <a:r>
              <a:rPr kumimoji="1" lang="en-US" altLang="zh-CN" sz="2200" i="1" dirty="0" err="1">
                <a:latin typeface="Times New Roman" panose="02020603050405020304" pitchFamily="18" charset="0"/>
                <a:ea typeface="仿宋_GB2312" panose="02010609030101010101" pitchFamily="49" charset="-122"/>
              </a:rPr>
              <a:t>ptr</a:t>
            </a:r>
            <a:r>
              <a:rPr kumimoji="1" lang="en-US" altLang="zh-CN" sz="2200" i="1" dirty="0">
                <a:latin typeface="Times New Roman" panose="02020603050405020304" pitchFamily="18" charset="0"/>
                <a:ea typeface="仿宋_GB2312" panose="02010609030101010101" pitchFamily="49" charset="-122"/>
              </a:rPr>
              <a:t> == NULL</a:t>
            </a:r>
            <a:r>
              <a:rPr kumimoji="1" lang="en-US" altLang="zh-CN" sz="2200" dirty="0">
                <a:latin typeface="Times New Roman" panose="02020603050405020304" pitchFamily="18" charset="0"/>
                <a:ea typeface="仿宋_GB2312" panose="02010609030101010101" pitchFamily="49" charset="-122"/>
              </a:rPr>
              <a:t> ) </a:t>
            </a:r>
            <a:endParaRPr kumimoji="1" lang="en-US" altLang="zh-CN" sz="2200" dirty="0">
              <a:latin typeface="Times New Roman" panose="02020603050405020304" pitchFamily="18" charset="0"/>
              <a:ea typeface="仿宋_GB2312" panose="02010609030101010101" pitchFamily="49" charset="-122"/>
            </a:endParaRPr>
          </a:p>
          <a:p>
            <a:pPr>
              <a:lnSpc>
                <a:spcPct val="120000"/>
              </a:lnSpc>
            </a:pPr>
            <a:r>
              <a:rPr kumimoji="1" lang="en-US" altLang="zh-CN" sz="2200" dirty="0">
                <a:latin typeface="Times New Roman" panose="02020603050405020304" pitchFamily="18" charset="0"/>
                <a:ea typeface="仿宋_GB2312" panose="02010609030101010101" pitchFamily="49" charset="-122"/>
              </a:rPr>
              <a:t>           </a:t>
            </a:r>
            <a:r>
              <a:rPr kumimoji="1" lang="en-US" altLang="zh-CN" sz="2200" b="1" dirty="0">
                <a:latin typeface="Times New Roman" panose="02020603050405020304" pitchFamily="18" charset="0"/>
                <a:ea typeface="仿宋_GB2312" panose="02010609030101010101" pitchFamily="49" charset="-122"/>
              </a:rPr>
              <a:t>{ </a:t>
            </a:r>
            <a:r>
              <a:rPr kumimoji="1" lang="en-US" altLang="zh-CN" sz="2200" b="1" dirty="0" err="1">
                <a:latin typeface="Times New Roman" panose="02020603050405020304" pitchFamily="18" charset="0"/>
                <a:ea typeface="仿宋_GB2312" panose="02010609030101010101" pitchFamily="49" charset="-122"/>
              </a:rPr>
              <a:t>cout</a:t>
            </a:r>
            <a:r>
              <a:rPr kumimoji="1" lang="en-US" altLang="zh-CN" sz="2200" dirty="0">
                <a:latin typeface="Times New Roman" panose="02020603050405020304" pitchFamily="18" charset="0"/>
                <a:ea typeface="仿宋_GB2312" panose="02010609030101010101" pitchFamily="49" charset="-122"/>
              </a:rPr>
              <a:t> &lt;&lt; </a:t>
            </a:r>
            <a:r>
              <a:rPr kumimoji="1" lang="en-US" altLang="zh-CN" sz="2200" i="1" dirty="0">
                <a:latin typeface="Times New Roman" panose="02020603050405020304" pitchFamily="18" charset="0"/>
                <a:ea typeface="仿宋_GB2312" panose="02010609030101010101" pitchFamily="49" charset="-122"/>
              </a:rPr>
              <a:t>"Out of space"</a:t>
            </a:r>
            <a:r>
              <a:rPr kumimoji="1" lang="en-US" altLang="zh-CN" sz="2200" dirty="0">
                <a:latin typeface="Times New Roman" panose="02020603050405020304" pitchFamily="18" charset="0"/>
                <a:ea typeface="仿宋_GB2312" panose="02010609030101010101" pitchFamily="49" charset="-122"/>
              </a:rPr>
              <a:t> &lt;&lt; </a:t>
            </a:r>
            <a:r>
              <a:rPr kumimoji="1" lang="en-US" altLang="zh-CN" sz="2200" b="1" dirty="0" err="1">
                <a:latin typeface="Times New Roman" panose="02020603050405020304" pitchFamily="18" charset="0"/>
                <a:ea typeface="仿宋_GB2312" panose="02010609030101010101" pitchFamily="49" charset="-122"/>
              </a:rPr>
              <a:t>endl</a:t>
            </a:r>
            <a:r>
              <a:rPr kumimoji="1" lang="en-US" altLang="zh-CN" sz="2200" b="1" dirty="0">
                <a:latin typeface="Times New Roman" panose="02020603050405020304" pitchFamily="18" charset="0"/>
                <a:ea typeface="仿宋_GB2312" panose="02010609030101010101" pitchFamily="49" charset="-122"/>
              </a:rPr>
              <a:t>;  exit </a:t>
            </a:r>
            <a:r>
              <a:rPr kumimoji="1" lang="en-US" altLang="zh-CN" sz="2200" dirty="0">
                <a:latin typeface="Times New Roman" panose="02020603050405020304" pitchFamily="18" charset="0"/>
                <a:ea typeface="仿宋_GB2312" panose="02010609030101010101" pitchFamily="49" charset="-122"/>
              </a:rPr>
              <a:t>(1)</a:t>
            </a:r>
            <a:r>
              <a:rPr kumimoji="1" lang="en-US" altLang="zh-CN" sz="2200" b="1" dirty="0">
                <a:latin typeface="Times New Roman" panose="02020603050405020304" pitchFamily="18" charset="0"/>
                <a:ea typeface="仿宋_GB2312" panose="02010609030101010101" pitchFamily="49" charset="-122"/>
              </a:rPr>
              <a:t>;</a:t>
            </a:r>
            <a:r>
              <a:rPr kumimoji="1" lang="en-US" altLang="zh-CN" sz="2200" dirty="0">
                <a:latin typeface="Times New Roman" panose="02020603050405020304" pitchFamily="18" charset="0"/>
                <a:ea typeface="仿宋_GB2312" panose="02010609030101010101" pitchFamily="49" charset="-122"/>
              </a:rPr>
              <a:t> </a:t>
            </a:r>
            <a:r>
              <a:rPr kumimoji="1" lang="en-US" altLang="zh-CN" sz="2200" b="1" dirty="0">
                <a:latin typeface="Times New Roman" panose="02020603050405020304" pitchFamily="18" charset="0"/>
                <a:ea typeface="仿宋_GB2312" panose="02010609030101010101" pitchFamily="49" charset="-122"/>
              </a:rPr>
              <a:t>}</a:t>
            </a:r>
            <a:endParaRPr kumimoji="1" lang="en-US" altLang="zh-CN" sz="2200" dirty="0">
              <a:latin typeface="Times New Roman" panose="02020603050405020304" pitchFamily="18" charset="0"/>
              <a:ea typeface="仿宋_GB2312" panose="02010609030101010101" pitchFamily="49" charset="-122"/>
            </a:endParaRPr>
          </a:p>
          <a:p>
            <a:pPr>
              <a:lnSpc>
                <a:spcPct val="120000"/>
              </a:lnSpc>
            </a:pPr>
            <a:r>
              <a:rPr kumimoji="1" lang="en-US" altLang="zh-CN" sz="2200" dirty="0">
                <a:latin typeface="Times New Roman" panose="02020603050405020304" pitchFamily="18" charset="0"/>
                <a:ea typeface="仿宋_GB2312" panose="02010609030101010101" pitchFamily="49" charset="-122"/>
              </a:rPr>
              <a:t>    </a:t>
            </a:r>
            <a:r>
              <a:rPr kumimoji="1" lang="en-US" altLang="zh-CN" sz="2200" b="1" dirty="0">
                <a:latin typeface="Times New Roman" panose="02020603050405020304" pitchFamily="18" charset="0"/>
                <a:ea typeface="仿宋_GB2312" panose="02010609030101010101" pitchFamily="49" charset="-122"/>
              </a:rPr>
              <a:t>}</a:t>
            </a:r>
            <a:endParaRPr kumimoji="1" lang="en-US" altLang="zh-CN" sz="2200" dirty="0">
              <a:latin typeface="Times New Roman" panose="02020603050405020304" pitchFamily="18" charset="0"/>
              <a:ea typeface="仿宋_GB2312" panose="02010609030101010101" pitchFamily="49" charset="-122"/>
            </a:endParaRPr>
          </a:p>
          <a:p>
            <a:pPr>
              <a:lnSpc>
                <a:spcPct val="120000"/>
              </a:lnSpc>
            </a:pPr>
            <a:r>
              <a:rPr kumimoji="1" lang="en-US" altLang="zh-CN" sz="2200" dirty="0">
                <a:latin typeface="Times New Roman" panose="02020603050405020304" pitchFamily="18" charset="0"/>
                <a:ea typeface="仿宋_GB2312" panose="02010609030101010101" pitchFamily="49" charset="-122"/>
              </a:rPr>
              <a:t>    </a:t>
            </a:r>
            <a:r>
              <a:rPr kumimoji="1" lang="en-US" altLang="zh-CN" sz="2200" b="1" dirty="0">
                <a:latin typeface="Times New Roman" panose="02020603050405020304" pitchFamily="18" charset="0"/>
                <a:ea typeface="仿宋_GB2312" panose="02010609030101010101" pitchFamily="49" charset="-122"/>
              </a:rPr>
              <a:t>else if </a:t>
            </a:r>
            <a:r>
              <a:rPr kumimoji="1" lang="en-US" altLang="zh-CN" sz="2200" dirty="0">
                <a:latin typeface="Times New Roman" panose="02020603050405020304" pitchFamily="18" charset="0"/>
                <a:ea typeface="仿宋_GB2312" panose="02010609030101010101" pitchFamily="49" charset="-122"/>
              </a:rPr>
              <a:t>( </a:t>
            </a:r>
            <a:r>
              <a:rPr kumimoji="1" lang="en-US" altLang="zh-CN" sz="2200" i="1" dirty="0">
                <a:latin typeface="Times New Roman" panose="02020603050405020304" pitchFamily="18" charset="0"/>
                <a:ea typeface="仿宋_GB2312" panose="02010609030101010101" pitchFamily="49" charset="-122"/>
              </a:rPr>
              <a:t>x &lt; </a:t>
            </a:r>
            <a:r>
              <a:rPr kumimoji="1" lang="en-US" altLang="zh-CN" sz="2200" i="1" dirty="0" err="1">
                <a:latin typeface="Times New Roman" panose="02020603050405020304" pitchFamily="18" charset="0"/>
                <a:ea typeface="仿宋_GB2312" panose="02010609030101010101" pitchFamily="49" charset="-122"/>
              </a:rPr>
              <a:t>ptr</a:t>
            </a:r>
            <a:r>
              <a:rPr kumimoji="1" lang="en-US" altLang="zh-CN" sz="2200" dirty="0">
                <a:latin typeface="Times New Roman" panose="02020603050405020304" pitchFamily="18" charset="0"/>
                <a:ea typeface="仿宋_GB2312" panose="02010609030101010101" pitchFamily="49" charset="-122"/>
              </a:rPr>
              <a:t>-&gt;</a:t>
            </a:r>
            <a:r>
              <a:rPr kumimoji="1" lang="en-US" altLang="zh-CN" sz="2200" i="1" dirty="0">
                <a:latin typeface="Times New Roman" panose="02020603050405020304" pitchFamily="18" charset="0"/>
                <a:ea typeface="仿宋_GB2312" panose="02010609030101010101" pitchFamily="49" charset="-122"/>
              </a:rPr>
              <a:t>data</a:t>
            </a:r>
            <a:r>
              <a:rPr kumimoji="1" lang="en-US" altLang="zh-CN" sz="2200" dirty="0">
                <a:latin typeface="Times New Roman" panose="02020603050405020304" pitchFamily="18" charset="0"/>
                <a:ea typeface="仿宋_GB2312" panose="02010609030101010101" pitchFamily="49" charset="-122"/>
              </a:rPr>
              <a:t> )                	</a:t>
            </a:r>
            <a:r>
              <a:rPr kumimoji="1" lang="en-US" altLang="zh-CN" sz="2200" dirty="0">
                <a:solidFill>
                  <a:srgbClr val="00CC00"/>
                </a:solidFill>
                <a:ea typeface="仿宋_GB2312" panose="02010609030101010101" pitchFamily="49" charset="-122"/>
              </a:rPr>
              <a:t>//Insert in left-sub BST</a:t>
            </a:r>
            <a:endParaRPr kumimoji="1" lang="en-US" altLang="zh-CN" sz="2200" dirty="0">
              <a:solidFill>
                <a:srgbClr val="00CC00"/>
              </a:solidFill>
              <a:ea typeface="仿宋_GB2312" panose="02010609030101010101" pitchFamily="49" charset="-122"/>
            </a:endParaRPr>
          </a:p>
          <a:p>
            <a:pPr>
              <a:lnSpc>
                <a:spcPct val="120000"/>
              </a:lnSpc>
            </a:pPr>
            <a:r>
              <a:rPr kumimoji="1" lang="en-US" altLang="zh-CN" sz="2200" dirty="0">
                <a:latin typeface="Times New Roman" panose="02020603050405020304" pitchFamily="18" charset="0"/>
                <a:ea typeface="仿宋_GB2312" panose="02010609030101010101" pitchFamily="49" charset="-122"/>
              </a:rPr>
              <a:t>               </a:t>
            </a:r>
            <a:r>
              <a:rPr kumimoji="1" lang="en-US" altLang="zh-CN" sz="2200" i="1" dirty="0" err="1">
                <a:solidFill>
                  <a:srgbClr val="FF0000"/>
                </a:solidFill>
                <a:latin typeface="Times New Roman" panose="02020603050405020304" pitchFamily="18" charset="0"/>
                <a:ea typeface="仿宋_GB2312" panose="02010609030101010101" pitchFamily="49" charset="-122"/>
              </a:rPr>
              <a:t>InsertNode</a:t>
            </a:r>
            <a:r>
              <a:rPr kumimoji="1" lang="en-US" altLang="zh-CN" sz="2200" dirty="0">
                <a:solidFill>
                  <a:srgbClr val="FF0000"/>
                </a:solidFill>
                <a:latin typeface="Times New Roman" panose="02020603050405020304" pitchFamily="18" charset="0"/>
                <a:ea typeface="仿宋_GB2312" panose="02010609030101010101" pitchFamily="49" charset="-122"/>
              </a:rPr>
              <a:t> ( </a:t>
            </a:r>
            <a:r>
              <a:rPr kumimoji="1" lang="en-US" altLang="zh-CN" sz="2200" i="1" dirty="0">
                <a:solidFill>
                  <a:srgbClr val="FF0000"/>
                </a:solidFill>
                <a:latin typeface="Times New Roman" panose="02020603050405020304" pitchFamily="18" charset="0"/>
                <a:ea typeface="仿宋_GB2312" panose="02010609030101010101" pitchFamily="49" charset="-122"/>
              </a:rPr>
              <a:t>x, </a:t>
            </a:r>
            <a:r>
              <a:rPr kumimoji="1" lang="en-US" altLang="zh-CN" sz="2200" i="1" dirty="0" err="1">
                <a:solidFill>
                  <a:srgbClr val="FF0000"/>
                </a:solidFill>
                <a:latin typeface="Times New Roman" panose="02020603050405020304" pitchFamily="18" charset="0"/>
                <a:ea typeface="仿宋_GB2312" panose="02010609030101010101" pitchFamily="49" charset="-122"/>
              </a:rPr>
              <a:t>ptr</a:t>
            </a:r>
            <a:r>
              <a:rPr kumimoji="1" lang="en-US" altLang="zh-CN" sz="2200" dirty="0">
                <a:solidFill>
                  <a:srgbClr val="FF0000"/>
                </a:solidFill>
                <a:latin typeface="Times New Roman" panose="02020603050405020304" pitchFamily="18" charset="0"/>
                <a:ea typeface="仿宋_GB2312" panose="02010609030101010101" pitchFamily="49" charset="-122"/>
              </a:rPr>
              <a:t>-&gt;</a:t>
            </a:r>
            <a:r>
              <a:rPr kumimoji="1" lang="en-US" altLang="zh-CN" sz="2200" i="1" dirty="0" err="1">
                <a:solidFill>
                  <a:srgbClr val="FF0000"/>
                </a:solidFill>
                <a:latin typeface="Times New Roman" panose="02020603050405020304" pitchFamily="18" charset="0"/>
                <a:ea typeface="仿宋_GB2312" panose="02010609030101010101" pitchFamily="49" charset="-122"/>
              </a:rPr>
              <a:t>leftChild</a:t>
            </a:r>
            <a:r>
              <a:rPr kumimoji="1" lang="en-US" altLang="zh-CN" sz="2200" i="1" dirty="0">
                <a:solidFill>
                  <a:srgbClr val="FF0000"/>
                </a:solidFill>
                <a:latin typeface="Times New Roman" panose="02020603050405020304" pitchFamily="18" charset="0"/>
                <a:ea typeface="仿宋_GB2312" panose="02010609030101010101" pitchFamily="49" charset="-122"/>
              </a:rPr>
              <a:t> </a:t>
            </a:r>
            <a:r>
              <a:rPr kumimoji="1" lang="en-US" altLang="zh-CN" sz="2200" dirty="0">
                <a:solidFill>
                  <a:srgbClr val="FF0000"/>
                </a:solidFill>
                <a:latin typeface="Times New Roman" panose="02020603050405020304" pitchFamily="18" charset="0"/>
                <a:ea typeface="仿宋_GB2312" panose="02010609030101010101" pitchFamily="49" charset="-122"/>
              </a:rPr>
              <a:t>)</a:t>
            </a:r>
            <a:r>
              <a:rPr kumimoji="1" lang="en-US" altLang="zh-CN" sz="2200" b="1" dirty="0">
                <a:solidFill>
                  <a:srgbClr val="FF0000"/>
                </a:solidFill>
                <a:latin typeface="Times New Roman" panose="02020603050405020304" pitchFamily="18" charset="0"/>
                <a:ea typeface="仿宋_GB2312" panose="02010609030101010101" pitchFamily="49" charset="-122"/>
              </a:rPr>
              <a:t>;</a:t>
            </a:r>
            <a:endParaRPr kumimoji="1" lang="en-US" altLang="zh-CN" sz="2200" b="1" dirty="0">
              <a:solidFill>
                <a:srgbClr val="FF0000"/>
              </a:solidFill>
              <a:latin typeface="Times New Roman" panose="02020603050405020304" pitchFamily="18" charset="0"/>
              <a:ea typeface="仿宋_GB2312" panose="02010609030101010101" pitchFamily="49" charset="-122"/>
            </a:endParaRPr>
          </a:p>
          <a:p>
            <a:pPr>
              <a:lnSpc>
                <a:spcPct val="120000"/>
              </a:lnSpc>
            </a:pPr>
            <a:r>
              <a:rPr kumimoji="1" lang="en-US" altLang="zh-CN" sz="2200" dirty="0">
                <a:latin typeface="Times New Roman" panose="02020603050405020304" pitchFamily="18" charset="0"/>
                <a:ea typeface="仿宋_GB2312" panose="02010609030101010101" pitchFamily="49" charset="-122"/>
              </a:rPr>
              <a:t>    </a:t>
            </a:r>
            <a:r>
              <a:rPr kumimoji="1" lang="en-US" altLang="zh-CN" sz="2200" b="1" dirty="0">
                <a:latin typeface="Times New Roman" panose="02020603050405020304" pitchFamily="18" charset="0"/>
                <a:ea typeface="仿宋_GB2312" panose="02010609030101010101" pitchFamily="49" charset="-122"/>
              </a:rPr>
              <a:t>else if</a:t>
            </a:r>
            <a:r>
              <a:rPr kumimoji="1" lang="en-US" altLang="zh-CN" sz="2200" dirty="0">
                <a:latin typeface="Times New Roman" panose="02020603050405020304" pitchFamily="18" charset="0"/>
                <a:ea typeface="仿宋_GB2312" panose="02010609030101010101" pitchFamily="49" charset="-122"/>
              </a:rPr>
              <a:t> ( </a:t>
            </a:r>
            <a:r>
              <a:rPr kumimoji="1" lang="en-US" altLang="zh-CN" sz="2200" i="1" dirty="0">
                <a:latin typeface="Times New Roman" panose="02020603050405020304" pitchFamily="18" charset="0"/>
                <a:ea typeface="仿宋_GB2312" panose="02010609030101010101" pitchFamily="49" charset="-122"/>
              </a:rPr>
              <a:t>x &gt; </a:t>
            </a:r>
            <a:r>
              <a:rPr kumimoji="1" lang="en-US" altLang="zh-CN" sz="2200" i="1" dirty="0" err="1">
                <a:latin typeface="Times New Roman" panose="02020603050405020304" pitchFamily="18" charset="0"/>
                <a:ea typeface="仿宋_GB2312" panose="02010609030101010101" pitchFamily="49" charset="-122"/>
              </a:rPr>
              <a:t>ptr</a:t>
            </a:r>
            <a:r>
              <a:rPr kumimoji="1" lang="en-US" altLang="zh-CN" sz="2200" dirty="0">
                <a:latin typeface="Times New Roman" panose="02020603050405020304" pitchFamily="18" charset="0"/>
                <a:ea typeface="仿宋_GB2312" panose="02010609030101010101" pitchFamily="49" charset="-122"/>
              </a:rPr>
              <a:t>-&gt;</a:t>
            </a:r>
            <a:r>
              <a:rPr kumimoji="1" lang="en-US" altLang="zh-CN" sz="2200" i="1" dirty="0">
                <a:latin typeface="Times New Roman" panose="02020603050405020304" pitchFamily="18" charset="0"/>
                <a:ea typeface="仿宋_GB2312" panose="02010609030101010101" pitchFamily="49" charset="-122"/>
              </a:rPr>
              <a:t>data</a:t>
            </a:r>
            <a:r>
              <a:rPr kumimoji="1" lang="en-US" altLang="zh-CN" sz="2200" dirty="0">
                <a:latin typeface="Times New Roman" panose="02020603050405020304" pitchFamily="18" charset="0"/>
                <a:ea typeface="仿宋_GB2312" panose="02010609030101010101" pitchFamily="49" charset="-122"/>
              </a:rPr>
              <a:t> )       	</a:t>
            </a:r>
            <a:r>
              <a:rPr kumimoji="1" lang="en-US" altLang="zh-CN" sz="2200" dirty="0">
                <a:solidFill>
                  <a:srgbClr val="00CC00"/>
                </a:solidFill>
                <a:ea typeface="仿宋_GB2312" panose="02010609030101010101" pitchFamily="49" charset="-122"/>
              </a:rPr>
              <a:t>//Insert in right-sub BST</a:t>
            </a:r>
            <a:endParaRPr kumimoji="1" lang="en-US" altLang="zh-CN" sz="2200" dirty="0">
              <a:solidFill>
                <a:srgbClr val="00CC00"/>
              </a:solidFill>
              <a:ea typeface="仿宋_GB2312" panose="02010609030101010101" pitchFamily="49" charset="-122"/>
            </a:endParaRPr>
          </a:p>
          <a:p>
            <a:pPr>
              <a:lnSpc>
                <a:spcPct val="120000"/>
              </a:lnSpc>
            </a:pPr>
            <a:r>
              <a:rPr kumimoji="1" lang="en-US" altLang="zh-CN" sz="2200" dirty="0">
                <a:latin typeface="Times New Roman" panose="02020603050405020304" pitchFamily="18" charset="0"/>
              </a:rPr>
              <a:t>             </a:t>
            </a:r>
            <a:r>
              <a:rPr kumimoji="1" lang="en-US" altLang="zh-CN" sz="2200" dirty="0">
                <a:solidFill>
                  <a:srgbClr val="FF0000"/>
                </a:solidFill>
                <a:latin typeface="Times New Roman" panose="02020603050405020304" pitchFamily="18" charset="0"/>
              </a:rPr>
              <a:t>  </a:t>
            </a:r>
            <a:r>
              <a:rPr kumimoji="1" lang="en-US" altLang="zh-CN" sz="2200" i="1" dirty="0" err="1">
                <a:solidFill>
                  <a:srgbClr val="FF0000"/>
                </a:solidFill>
                <a:latin typeface="Times New Roman" panose="02020603050405020304" pitchFamily="18" charset="0"/>
              </a:rPr>
              <a:t>InsertNode</a:t>
            </a:r>
            <a:r>
              <a:rPr kumimoji="1" lang="en-US" altLang="zh-CN" sz="2200" dirty="0">
                <a:solidFill>
                  <a:srgbClr val="FF0000"/>
                </a:solidFill>
                <a:latin typeface="Times New Roman" panose="02020603050405020304" pitchFamily="18" charset="0"/>
              </a:rPr>
              <a:t> ( </a:t>
            </a:r>
            <a:r>
              <a:rPr kumimoji="1" lang="en-US" altLang="zh-CN" sz="2200" i="1" dirty="0">
                <a:solidFill>
                  <a:srgbClr val="FF0000"/>
                </a:solidFill>
                <a:latin typeface="Times New Roman" panose="02020603050405020304" pitchFamily="18" charset="0"/>
              </a:rPr>
              <a:t>x, </a:t>
            </a:r>
            <a:r>
              <a:rPr kumimoji="1" lang="en-US" altLang="zh-CN" sz="2200" i="1" dirty="0" err="1">
                <a:solidFill>
                  <a:srgbClr val="FF0000"/>
                </a:solidFill>
                <a:latin typeface="Times New Roman" panose="02020603050405020304" pitchFamily="18" charset="0"/>
              </a:rPr>
              <a:t>ptr</a:t>
            </a:r>
            <a:r>
              <a:rPr kumimoji="1" lang="en-US" altLang="zh-CN" sz="2200" dirty="0">
                <a:solidFill>
                  <a:srgbClr val="FF0000"/>
                </a:solidFill>
                <a:latin typeface="Times New Roman" panose="02020603050405020304" pitchFamily="18" charset="0"/>
              </a:rPr>
              <a:t>-&gt;</a:t>
            </a:r>
            <a:r>
              <a:rPr kumimoji="1" lang="en-US" altLang="zh-CN" sz="2200" i="1" dirty="0" err="1">
                <a:solidFill>
                  <a:srgbClr val="FF0000"/>
                </a:solidFill>
                <a:latin typeface="Times New Roman" panose="02020603050405020304" pitchFamily="18" charset="0"/>
              </a:rPr>
              <a:t>rightChild</a:t>
            </a:r>
            <a:r>
              <a:rPr kumimoji="1" lang="en-US" altLang="zh-CN" sz="2200" i="1" dirty="0">
                <a:solidFill>
                  <a:srgbClr val="FF0000"/>
                </a:solidFill>
                <a:latin typeface="Times New Roman" panose="02020603050405020304" pitchFamily="18" charset="0"/>
              </a:rPr>
              <a:t> </a:t>
            </a:r>
            <a:r>
              <a:rPr kumimoji="1" lang="en-US" altLang="zh-CN" sz="2200" dirty="0">
                <a:solidFill>
                  <a:srgbClr val="FF0000"/>
                </a:solidFill>
                <a:latin typeface="Times New Roman" panose="02020603050405020304" pitchFamily="18" charset="0"/>
              </a:rPr>
              <a:t>)</a:t>
            </a:r>
            <a:r>
              <a:rPr kumimoji="1" lang="en-US" altLang="zh-CN" sz="2200" b="1" dirty="0">
                <a:solidFill>
                  <a:srgbClr val="FF0000"/>
                </a:solidFill>
                <a:latin typeface="Times New Roman" panose="02020603050405020304" pitchFamily="18" charset="0"/>
              </a:rPr>
              <a:t>;</a:t>
            </a:r>
            <a:endParaRPr kumimoji="1" lang="en-US" altLang="zh-CN" sz="2200" dirty="0">
              <a:solidFill>
                <a:srgbClr val="FF0000"/>
              </a:solidFill>
              <a:latin typeface="Times New Roman" panose="02020603050405020304" pitchFamily="18" charset="0"/>
            </a:endParaRPr>
          </a:p>
          <a:p>
            <a:pPr>
              <a:lnSpc>
                <a:spcPct val="120000"/>
              </a:lnSpc>
            </a:pPr>
            <a:r>
              <a:rPr kumimoji="1" lang="en-US" altLang="zh-CN" sz="2200" b="1" dirty="0">
                <a:latin typeface="Times New Roman" panose="02020603050405020304" pitchFamily="18" charset="0"/>
              </a:rPr>
              <a:t>}</a:t>
            </a:r>
            <a:endParaRPr kumimoji="1" lang="en-US" altLang="zh-CN" sz="2200" dirty="0">
              <a:latin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scene3d>
              <a:camera prst="orthographicFront"/>
              <a:lightRig rig="threePt" dir="t"/>
            </a:scene3d>
          </a:bodyPr>
          <a:lstStyle/>
          <a:p>
            <a:r>
              <a:rPr kumimoji="1" lang="en-US" altLang="zh-CN" sz="4800">
                <a:ln/>
                <a:solidFill>
                  <a:schemeClr val="accent1"/>
                </a:solidFill>
                <a:effectLst>
                  <a:outerShdw blurRad="38100" dist="25400" dir="5400000" algn="ctr" rotWithShape="0">
                    <a:srgbClr val="6E747A">
                      <a:alpha val="43000"/>
                    </a:srgbClr>
                  </a:outerShdw>
                </a:effectLst>
              </a:rPr>
              <a:t>Inorder traversal of BST</a:t>
            </a:r>
            <a:endParaRPr kumimoji="1" lang="en-US" altLang="zh-CN" sz="4800">
              <a:ln/>
              <a:solidFill>
                <a:schemeClr val="accent1"/>
              </a:solidFill>
              <a:effectLst>
                <a:outerShdw blurRad="38100" dist="25400" dir="5400000" algn="ctr" rotWithShape="0">
                  <a:srgbClr val="6E747A">
                    <a:alpha val="43000"/>
                  </a:srgbClr>
                </a:outerShdw>
              </a:effectLst>
            </a:endParaRPr>
          </a:p>
        </p:txBody>
      </p:sp>
      <p:sp>
        <p:nvSpPr>
          <p:cNvPr id="264195" name="Rectangle 3"/>
          <p:cNvSpPr>
            <a:spLocks noGrp="1" noChangeArrowheads="1"/>
          </p:cNvSpPr>
          <p:nvPr>
            <p:ph type="body" idx="1"/>
          </p:nvPr>
        </p:nvSpPr>
        <p:spPr/>
        <p:txBody>
          <a:bodyPr/>
          <a:lstStyle/>
          <a:p>
            <a:pPr>
              <a:lnSpc>
                <a:spcPct val="130000"/>
              </a:lnSpc>
            </a:pPr>
            <a:r>
              <a:rPr lang="zh-CN" altLang="en-US" sz="2800" dirty="0"/>
              <a:t>中序遍历二叉排序树可以得到一个关键字的有序序列（怎么证明？）</a:t>
            </a:r>
            <a:endParaRPr lang="zh-CN" altLang="en-US" sz="2800" dirty="0"/>
          </a:p>
          <a:p>
            <a:pPr>
              <a:lnSpc>
                <a:spcPct val="130000"/>
              </a:lnSpc>
            </a:pPr>
            <a:r>
              <a:rPr lang="zh-CN" altLang="en-US" sz="2800" dirty="0"/>
              <a:t>即就是说，一个无序序列可以通过构造一棵二叉排序树而变成一个有序序列。</a:t>
            </a:r>
            <a:endParaRPr lang="zh-CN" altLang="en-US" sz="2800" dirty="0"/>
          </a:p>
          <a:p>
            <a:pPr>
              <a:lnSpc>
                <a:spcPct val="130000"/>
              </a:lnSpc>
            </a:pPr>
            <a:r>
              <a:rPr lang="zh-CN" altLang="en-US" sz="2800" dirty="0"/>
              <a:t>另外可以看到，每次插入的新结点都是树中一个叶子结点，因此在进行插入的时候不必移动其他结点，仅需改动某个结点的指针。</a:t>
            </a:r>
            <a:endParaRPr lang="zh-CN" altLang="en-US" sz="2800" dirty="0"/>
          </a:p>
          <a:p>
            <a:pPr>
              <a:lnSpc>
                <a:spcPct val="130000"/>
              </a:lnSpc>
            </a:pPr>
            <a:r>
              <a:rPr lang="zh-CN" altLang="en-US" sz="2800" dirty="0"/>
              <a:t>由此可见二叉排序树既有折半查找的特性，又采用了链表作存储结构。因此</a:t>
            </a:r>
            <a:r>
              <a:rPr lang="zh-CN" altLang="en-US" sz="2800" b="1" i="1" u="sng" dirty="0">
                <a:solidFill>
                  <a:srgbClr val="FF0000"/>
                </a:solidFill>
              </a:rPr>
              <a:t>二叉排序树是动态查找表中的一种有效表示方法</a:t>
            </a:r>
            <a:r>
              <a:rPr lang="zh-CN" altLang="en-US" sz="2800" dirty="0"/>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4195">
                                            <p:txEl>
                                              <p:pRg st="1" end="1"/>
                                            </p:txEl>
                                          </p:spTgt>
                                        </p:tgtEl>
                                        <p:attrNameLst>
                                          <p:attrName>style.visibility</p:attrName>
                                        </p:attrNameLst>
                                      </p:cBhvr>
                                      <p:to>
                                        <p:strVal val="visible"/>
                                      </p:to>
                                    </p:set>
                                    <p:animEffect transition="in" filter="fade">
                                      <p:cBhvr>
                                        <p:cTn id="7" dur="1000"/>
                                        <p:tgtEl>
                                          <p:spTgt spid="264195">
                                            <p:txEl>
                                              <p:pRg st="1" end="1"/>
                                            </p:txEl>
                                          </p:spTgt>
                                        </p:tgtEl>
                                      </p:cBhvr>
                                    </p:animEffect>
                                    <p:anim calcmode="lin" valueType="num">
                                      <p:cBhvr>
                                        <p:cTn id="8" dur="1000" fill="hold"/>
                                        <p:tgtEl>
                                          <p:spTgt spid="26419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641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4195">
                                            <p:txEl>
                                              <p:pRg st="2" end="2"/>
                                            </p:txEl>
                                          </p:spTgt>
                                        </p:tgtEl>
                                        <p:attrNameLst>
                                          <p:attrName>style.visibility</p:attrName>
                                        </p:attrNameLst>
                                      </p:cBhvr>
                                      <p:to>
                                        <p:strVal val="visible"/>
                                      </p:to>
                                    </p:set>
                                    <p:animEffect transition="in" filter="fade">
                                      <p:cBhvr>
                                        <p:cTn id="14" dur="1000"/>
                                        <p:tgtEl>
                                          <p:spTgt spid="264195">
                                            <p:txEl>
                                              <p:pRg st="2" end="2"/>
                                            </p:txEl>
                                          </p:spTgt>
                                        </p:tgtEl>
                                      </p:cBhvr>
                                    </p:animEffect>
                                    <p:anim calcmode="lin" valueType="num">
                                      <p:cBhvr>
                                        <p:cTn id="15" dur="1000" fill="hold"/>
                                        <p:tgtEl>
                                          <p:spTgt spid="26419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6419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4195">
                                            <p:txEl>
                                              <p:pRg st="3" end="3"/>
                                            </p:txEl>
                                          </p:spTgt>
                                        </p:tgtEl>
                                        <p:attrNameLst>
                                          <p:attrName>style.visibility</p:attrName>
                                        </p:attrNameLst>
                                      </p:cBhvr>
                                      <p:to>
                                        <p:strVal val="visible"/>
                                      </p:to>
                                    </p:set>
                                    <p:animEffect transition="in" filter="fade">
                                      <p:cBhvr>
                                        <p:cTn id="21" dur="1000"/>
                                        <p:tgtEl>
                                          <p:spTgt spid="264195">
                                            <p:txEl>
                                              <p:pRg st="3" end="3"/>
                                            </p:txEl>
                                          </p:spTgt>
                                        </p:tgtEl>
                                      </p:cBhvr>
                                    </p:animEffect>
                                    <p:anim calcmode="lin" valueType="num">
                                      <p:cBhvr>
                                        <p:cTn id="22" dur="1000" fill="hold"/>
                                        <p:tgtEl>
                                          <p:spTgt spid="26419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6419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02" name="Rectangle 30"/>
          <p:cNvSpPr>
            <a:spLocks noGrp="1" noChangeArrowheads="1"/>
          </p:cNvSpPr>
          <p:nvPr>
            <p:ph type="title"/>
          </p:nvPr>
        </p:nvSpPr>
        <p:spPr>
          <a:xfrm>
            <a:off x="1981200" y="274638"/>
            <a:ext cx="8229600" cy="1143000"/>
          </a:xfrm>
          <a:noFill/>
        </p:spPr>
        <p:txBody>
          <a:bodyPr anchorCtr="0">
            <a:scene3d>
              <a:camera prst="orthographicFront"/>
              <a:lightRig rig="threePt" dir="t"/>
            </a:scene3d>
          </a:bodyPr>
          <a:lstStyle/>
          <a:p>
            <a:r>
              <a:rPr lang="en-US" altLang="zh-CN">
                <a:ln/>
                <a:solidFill>
                  <a:schemeClr val="accent1"/>
                </a:solidFill>
                <a:effectLst>
                  <a:outerShdw blurRad="38100" dist="25400" dir="5400000" algn="ctr" rotWithShape="0">
                    <a:srgbClr val="6E747A">
                      <a:alpha val="43000"/>
                    </a:srgbClr>
                  </a:outerShdw>
                </a:effectLst>
              </a:rPr>
              <a:t>Problem</a:t>
            </a:r>
            <a:endParaRPr lang="en-US" altLang="zh-CN">
              <a:ln/>
              <a:solidFill>
                <a:schemeClr val="accent1"/>
              </a:solidFill>
              <a:effectLst>
                <a:outerShdw blurRad="38100" dist="25400" dir="5400000" algn="ctr" rotWithShape="0">
                  <a:srgbClr val="6E747A">
                    <a:alpha val="43000"/>
                  </a:srgbClr>
                </a:outerShdw>
              </a:effectLst>
            </a:endParaRPr>
          </a:p>
        </p:txBody>
      </p:sp>
      <p:sp>
        <p:nvSpPr>
          <p:cNvPr id="156703" name="Rectangle 31"/>
          <p:cNvSpPr>
            <a:spLocks noGrp="1" noChangeArrowheads="1"/>
          </p:cNvSpPr>
          <p:nvPr>
            <p:ph type="body" idx="1"/>
          </p:nvPr>
        </p:nvSpPr>
        <p:spPr>
          <a:xfrm>
            <a:off x="586740" y="1453515"/>
            <a:ext cx="10795635" cy="4672965"/>
          </a:xfrm>
          <a:noFill/>
        </p:spPr>
        <p:txBody>
          <a:bodyPr/>
          <a:lstStyle/>
          <a:p>
            <a:r>
              <a:rPr lang="en-US" altLang="zh-CN" sz="2800"/>
              <a:t>For the same data set, the different BST will be created while the different order of input, for example, </a:t>
            </a:r>
            <a:endParaRPr lang="en-US" altLang="zh-CN" sz="2800"/>
          </a:p>
        </p:txBody>
      </p:sp>
      <p:grpSp>
        <p:nvGrpSpPr>
          <p:cNvPr id="156738" name="Group 66"/>
          <p:cNvGrpSpPr/>
          <p:nvPr/>
        </p:nvGrpSpPr>
        <p:grpSpPr bwMode="auto">
          <a:xfrm>
            <a:off x="1905000" y="4390390"/>
            <a:ext cx="1066800" cy="1828800"/>
            <a:chOff x="240" y="2928"/>
            <a:chExt cx="672" cy="1152"/>
          </a:xfrm>
        </p:grpSpPr>
        <p:sp>
          <p:nvSpPr>
            <p:cNvPr id="156712" name="Line 40"/>
            <p:cNvSpPr>
              <a:spLocks noChangeShapeType="1"/>
            </p:cNvSpPr>
            <p:nvPr/>
          </p:nvSpPr>
          <p:spPr bwMode="auto">
            <a:xfrm>
              <a:off x="432" y="3216"/>
              <a:ext cx="288" cy="62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3" name="Oval 41"/>
            <p:cNvSpPr>
              <a:spLocks noChangeArrowheads="1"/>
            </p:cNvSpPr>
            <p:nvPr/>
          </p:nvSpPr>
          <p:spPr bwMode="auto">
            <a:xfrm>
              <a:off x="240"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1</a:t>
              </a:r>
              <a:endParaRPr lang="en-US" altLang="zh-CN" sz="2800">
                <a:solidFill>
                  <a:srgbClr val="FF0000"/>
                </a:solidFill>
                <a:latin typeface="Times New Roman" panose="02020603050405020304" pitchFamily="18" charset="0"/>
              </a:endParaRPr>
            </a:p>
          </p:txBody>
        </p:sp>
        <p:sp>
          <p:nvSpPr>
            <p:cNvPr id="156714" name="Oval 42"/>
            <p:cNvSpPr>
              <a:spLocks noChangeArrowheads="1"/>
            </p:cNvSpPr>
            <p:nvPr/>
          </p:nvSpPr>
          <p:spPr bwMode="auto">
            <a:xfrm>
              <a:off x="432"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2</a:t>
              </a:r>
              <a:endParaRPr lang="en-US" altLang="zh-CN" sz="2800">
                <a:solidFill>
                  <a:srgbClr val="FF0000"/>
                </a:solidFill>
                <a:latin typeface="Times New Roman" panose="02020603050405020304" pitchFamily="18" charset="0"/>
              </a:endParaRPr>
            </a:p>
          </p:txBody>
        </p:sp>
        <p:sp>
          <p:nvSpPr>
            <p:cNvPr id="156715" name="Oval 43"/>
            <p:cNvSpPr>
              <a:spLocks noChangeArrowheads="1"/>
            </p:cNvSpPr>
            <p:nvPr/>
          </p:nvSpPr>
          <p:spPr bwMode="auto">
            <a:xfrm>
              <a:off x="624"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3</a:t>
              </a:r>
              <a:endParaRPr lang="en-US" altLang="zh-CN" sz="2800">
                <a:solidFill>
                  <a:srgbClr val="FF0000"/>
                </a:solidFill>
                <a:latin typeface="Times New Roman" panose="02020603050405020304" pitchFamily="18" charset="0"/>
              </a:endParaRPr>
            </a:p>
          </p:txBody>
        </p:sp>
      </p:grpSp>
      <p:grpSp>
        <p:nvGrpSpPr>
          <p:cNvPr id="156739" name="Group 67"/>
          <p:cNvGrpSpPr/>
          <p:nvPr/>
        </p:nvGrpSpPr>
        <p:grpSpPr bwMode="auto">
          <a:xfrm>
            <a:off x="3733800" y="4390390"/>
            <a:ext cx="914400" cy="1828800"/>
            <a:chOff x="1392" y="2928"/>
            <a:chExt cx="576" cy="1152"/>
          </a:xfrm>
        </p:grpSpPr>
        <p:sp>
          <p:nvSpPr>
            <p:cNvPr id="156710" name="Line 38"/>
            <p:cNvSpPr>
              <a:spLocks noChangeShapeType="1"/>
            </p:cNvSpPr>
            <p:nvPr/>
          </p:nvSpPr>
          <p:spPr bwMode="auto">
            <a:xfrm flipV="1">
              <a:off x="1584" y="3600"/>
              <a:ext cx="144"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1" name="Line 39"/>
            <p:cNvSpPr>
              <a:spLocks noChangeShapeType="1"/>
            </p:cNvSpPr>
            <p:nvPr/>
          </p:nvSpPr>
          <p:spPr bwMode="auto">
            <a:xfrm>
              <a:off x="1584" y="3168"/>
              <a:ext cx="144"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6" name="Oval 44"/>
            <p:cNvSpPr>
              <a:spLocks noChangeArrowheads="1"/>
            </p:cNvSpPr>
            <p:nvPr/>
          </p:nvSpPr>
          <p:spPr bwMode="auto">
            <a:xfrm>
              <a:off x="1392"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1</a:t>
              </a:r>
              <a:endParaRPr lang="en-US" altLang="zh-CN" sz="2800">
                <a:solidFill>
                  <a:srgbClr val="FF0000"/>
                </a:solidFill>
                <a:latin typeface="Times New Roman" panose="02020603050405020304" pitchFamily="18" charset="0"/>
              </a:endParaRPr>
            </a:p>
          </p:txBody>
        </p:sp>
        <p:sp>
          <p:nvSpPr>
            <p:cNvPr id="156720" name="Oval 48"/>
            <p:cNvSpPr>
              <a:spLocks noChangeArrowheads="1"/>
            </p:cNvSpPr>
            <p:nvPr/>
          </p:nvSpPr>
          <p:spPr bwMode="auto">
            <a:xfrm>
              <a:off x="1680"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3</a:t>
              </a:r>
              <a:endParaRPr lang="en-US" altLang="zh-CN" sz="2800">
                <a:solidFill>
                  <a:srgbClr val="FF0000"/>
                </a:solidFill>
                <a:latin typeface="Times New Roman" panose="02020603050405020304" pitchFamily="18" charset="0"/>
              </a:endParaRPr>
            </a:p>
          </p:txBody>
        </p:sp>
        <p:sp>
          <p:nvSpPr>
            <p:cNvPr id="156721" name="Oval 49"/>
            <p:cNvSpPr>
              <a:spLocks noChangeArrowheads="1"/>
            </p:cNvSpPr>
            <p:nvPr/>
          </p:nvSpPr>
          <p:spPr bwMode="auto">
            <a:xfrm>
              <a:off x="1392"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2</a:t>
              </a:r>
              <a:endParaRPr lang="en-US" altLang="zh-CN" sz="2800">
                <a:solidFill>
                  <a:srgbClr val="FF0000"/>
                </a:solidFill>
                <a:latin typeface="Times New Roman" panose="02020603050405020304" pitchFamily="18" charset="0"/>
              </a:endParaRPr>
            </a:p>
          </p:txBody>
        </p:sp>
      </p:grpSp>
      <p:grpSp>
        <p:nvGrpSpPr>
          <p:cNvPr id="156740" name="Group 68"/>
          <p:cNvGrpSpPr/>
          <p:nvPr/>
        </p:nvGrpSpPr>
        <p:grpSpPr bwMode="auto">
          <a:xfrm>
            <a:off x="5173588" y="4390390"/>
            <a:ext cx="1676400" cy="1143000"/>
            <a:chOff x="2256" y="2928"/>
            <a:chExt cx="1056" cy="720"/>
          </a:xfrm>
        </p:grpSpPr>
        <p:sp>
          <p:nvSpPr>
            <p:cNvPr id="156708" name="Line 36"/>
            <p:cNvSpPr>
              <a:spLocks noChangeShapeType="1"/>
            </p:cNvSpPr>
            <p:nvPr/>
          </p:nvSpPr>
          <p:spPr bwMode="auto">
            <a:xfrm>
              <a:off x="2880" y="3168"/>
              <a:ext cx="24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9" name="Line 37"/>
            <p:cNvSpPr>
              <a:spLocks noChangeShapeType="1"/>
            </p:cNvSpPr>
            <p:nvPr/>
          </p:nvSpPr>
          <p:spPr bwMode="auto">
            <a:xfrm flipH="1">
              <a:off x="2448" y="3168"/>
              <a:ext cx="24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7" name="Oval 45"/>
            <p:cNvSpPr>
              <a:spLocks noChangeArrowheads="1"/>
            </p:cNvSpPr>
            <p:nvPr/>
          </p:nvSpPr>
          <p:spPr bwMode="auto">
            <a:xfrm>
              <a:off x="2256"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1</a:t>
              </a:r>
              <a:endParaRPr lang="en-US" altLang="zh-CN" sz="2800">
                <a:solidFill>
                  <a:srgbClr val="FF0000"/>
                </a:solidFill>
                <a:latin typeface="Times New Roman" panose="02020603050405020304" pitchFamily="18" charset="0"/>
              </a:endParaRPr>
            </a:p>
          </p:txBody>
        </p:sp>
        <p:sp>
          <p:nvSpPr>
            <p:cNvPr id="156723" name="Oval 51"/>
            <p:cNvSpPr>
              <a:spLocks noChangeArrowheads="1"/>
            </p:cNvSpPr>
            <p:nvPr/>
          </p:nvSpPr>
          <p:spPr bwMode="auto">
            <a:xfrm>
              <a:off x="2640"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dirty="0">
                  <a:solidFill>
                    <a:srgbClr val="FF0000"/>
                  </a:solidFill>
                  <a:latin typeface="Times New Roman" panose="02020603050405020304" pitchFamily="18" charset="0"/>
                </a:rPr>
                <a:t>2</a:t>
              </a:r>
              <a:endParaRPr lang="en-US" altLang="zh-CN" sz="2800" dirty="0">
                <a:solidFill>
                  <a:srgbClr val="FF0000"/>
                </a:solidFill>
                <a:latin typeface="Times New Roman" panose="02020603050405020304" pitchFamily="18" charset="0"/>
              </a:endParaRPr>
            </a:p>
          </p:txBody>
        </p:sp>
        <p:sp>
          <p:nvSpPr>
            <p:cNvPr id="156724" name="Oval 52"/>
            <p:cNvSpPr>
              <a:spLocks noChangeArrowheads="1"/>
            </p:cNvSpPr>
            <p:nvPr/>
          </p:nvSpPr>
          <p:spPr bwMode="auto">
            <a:xfrm>
              <a:off x="3024"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3</a:t>
              </a:r>
              <a:endParaRPr lang="en-US" altLang="zh-CN" sz="2800">
                <a:solidFill>
                  <a:srgbClr val="FF0000"/>
                </a:solidFill>
                <a:latin typeface="Times New Roman" panose="02020603050405020304" pitchFamily="18" charset="0"/>
              </a:endParaRPr>
            </a:p>
          </p:txBody>
        </p:sp>
      </p:grpSp>
      <p:grpSp>
        <p:nvGrpSpPr>
          <p:cNvPr id="156741" name="Group 69"/>
          <p:cNvGrpSpPr/>
          <p:nvPr/>
        </p:nvGrpSpPr>
        <p:grpSpPr bwMode="auto">
          <a:xfrm>
            <a:off x="7239000" y="4390390"/>
            <a:ext cx="990600" cy="1828800"/>
            <a:chOff x="3600" y="2928"/>
            <a:chExt cx="624" cy="1152"/>
          </a:xfrm>
        </p:grpSpPr>
        <p:sp>
          <p:nvSpPr>
            <p:cNvPr id="156706" name="Line 34"/>
            <p:cNvSpPr>
              <a:spLocks noChangeShapeType="1"/>
            </p:cNvSpPr>
            <p:nvPr/>
          </p:nvSpPr>
          <p:spPr bwMode="auto">
            <a:xfrm>
              <a:off x="3792" y="3600"/>
              <a:ext cx="24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7" name="Line 35"/>
            <p:cNvSpPr>
              <a:spLocks noChangeShapeType="1"/>
            </p:cNvSpPr>
            <p:nvPr/>
          </p:nvSpPr>
          <p:spPr bwMode="auto">
            <a:xfrm flipH="1">
              <a:off x="3792" y="3168"/>
              <a:ext cx="192"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8" name="Oval 46"/>
            <p:cNvSpPr>
              <a:spLocks noChangeArrowheads="1"/>
            </p:cNvSpPr>
            <p:nvPr/>
          </p:nvSpPr>
          <p:spPr bwMode="auto">
            <a:xfrm>
              <a:off x="3600"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1</a:t>
              </a:r>
              <a:endParaRPr lang="en-US" altLang="zh-CN" sz="2800">
                <a:solidFill>
                  <a:srgbClr val="FF0000"/>
                </a:solidFill>
                <a:latin typeface="Times New Roman" panose="02020603050405020304" pitchFamily="18" charset="0"/>
              </a:endParaRPr>
            </a:p>
          </p:txBody>
        </p:sp>
        <p:sp>
          <p:nvSpPr>
            <p:cNvPr id="156722" name="Oval 50"/>
            <p:cNvSpPr>
              <a:spLocks noChangeArrowheads="1"/>
            </p:cNvSpPr>
            <p:nvPr/>
          </p:nvSpPr>
          <p:spPr bwMode="auto">
            <a:xfrm>
              <a:off x="3936"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2</a:t>
              </a:r>
              <a:endParaRPr lang="en-US" altLang="zh-CN" sz="2800">
                <a:solidFill>
                  <a:srgbClr val="FF0000"/>
                </a:solidFill>
                <a:latin typeface="Times New Roman" panose="02020603050405020304" pitchFamily="18" charset="0"/>
              </a:endParaRPr>
            </a:p>
          </p:txBody>
        </p:sp>
        <p:sp>
          <p:nvSpPr>
            <p:cNvPr id="156725" name="Oval 53"/>
            <p:cNvSpPr>
              <a:spLocks noChangeArrowheads="1"/>
            </p:cNvSpPr>
            <p:nvPr/>
          </p:nvSpPr>
          <p:spPr bwMode="auto">
            <a:xfrm>
              <a:off x="3936"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3</a:t>
              </a:r>
              <a:endParaRPr lang="en-US" altLang="zh-CN" sz="2800">
                <a:solidFill>
                  <a:srgbClr val="FF0000"/>
                </a:solidFill>
                <a:latin typeface="Times New Roman" panose="02020603050405020304" pitchFamily="18" charset="0"/>
              </a:endParaRPr>
            </a:p>
          </p:txBody>
        </p:sp>
      </p:grpSp>
      <p:grpSp>
        <p:nvGrpSpPr>
          <p:cNvPr id="156742" name="Group 70"/>
          <p:cNvGrpSpPr/>
          <p:nvPr/>
        </p:nvGrpSpPr>
        <p:grpSpPr bwMode="auto">
          <a:xfrm>
            <a:off x="8686800" y="4390390"/>
            <a:ext cx="1447800" cy="1828800"/>
            <a:chOff x="4512" y="2928"/>
            <a:chExt cx="912" cy="1152"/>
          </a:xfrm>
        </p:grpSpPr>
        <p:sp>
          <p:nvSpPr>
            <p:cNvPr id="156705" name="Line 33"/>
            <p:cNvSpPr>
              <a:spLocks noChangeShapeType="1"/>
            </p:cNvSpPr>
            <p:nvPr/>
          </p:nvSpPr>
          <p:spPr bwMode="auto">
            <a:xfrm flipH="1">
              <a:off x="4704" y="3168"/>
              <a:ext cx="480" cy="67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9" name="Oval 47"/>
            <p:cNvSpPr>
              <a:spLocks noChangeArrowheads="1"/>
            </p:cNvSpPr>
            <p:nvPr/>
          </p:nvSpPr>
          <p:spPr bwMode="auto">
            <a:xfrm>
              <a:off x="4512"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1</a:t>
              </a:r>
              <a:endParaRPr lang="en-US" altLang="zh-CN" sz="2800">
                <a:solidFill>
                  <a:srgbClr val="FF0000"/>
                </a:solidFill>
                <a:latin typeface="Times New Roman" panose="02020603050405020304" pitchFamily="18" charset="0"/>
              </a:endParaRPr>
            </a:p>
          </p:txBody>
        </p:sp>
        <p:sp>
          <p:nvSpPr>
            <p:cNvPr id="156726" name="Oval 54"/>
            <p:cNvSpPr>
              <a:spLocks noChangeArrowheads="1"/>
            </p:cNvSpPr>
            <p:nvPr/>
          </p:nvSpPr>
          <p:spPr bwMode="auto">
            <a:xfrm>
              <a:off x="4800"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2</a:t>
              </a:r>
              <a:endParaRPr lang="en-US" altLang="zh-CN" sz="2800">
                <a:solidFill>
                  <a:srgbClr val="FF0000"/>
                </a:solidFill>
                <a:latin typeface="Times New Roman" panose="02020603050405020304" pitchFamily="18" charset="0"/>
              </a:endParaRPr>
            </a:p>
          </p:txBody>
        </p:sp>
        <p:sp>
          <p:nvSpPr>
            <p:cNvPr id="156727" name="Oval 55"/>
            <p:cNvSpPr>
              <a:spLocks noChangeArrowheads="1"/>
            </p:cNvSpPr>
            <p:nvPr/>
          </p:nvSpPr>
          <p:spPr bwMode="auto">
            <a:xfrm>
              <a:off x="5136"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0000"/>
                  </a:solidFill>
                  <a:latin typeface="Times New Roman" panose="02020603050405020304" pitchFamily="18" charset="0"/>
                </a:rPr>
                <a:t>3</a:t>
              </a:r>
              <a:endParaRPr lang="en-US" altLang="zh-CN" sz="2800">
                <a:solidFill>
                  <a:srgbClr val="FF0000"/>
                </a:solidFill>
                <a:latin typeface="Times New Roman" panose="02020603050405020304" pitchFamily="18" charset="0"/>
              </a:endParaRPr>
            </a:p>
          </p:txBody>
        </p:sp>
      </p:grpSp>
      <p:sp>
        <p:nvSpPr>
          <p:cNvPr id="156729" name="Rectangle 57"/>
          <p:cNvSpPr>
            <a:spLocks noChangeArrowheads="1"/>
          </p:cNvSpPr>
          <p:nvPr/>
        </p:nvSpPr>
        <p:spPr bwMode="auto">
          <a:xfrm>
            <a:off x="1631950" y="3514090"/>
            <a:ext cx="151892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dirty="0">
                <a:solidFill>
                  <a:srgbClr val="FF0000"/>
                </a:solidFill>
                <a:latin typeface="Times New Roman" panose="02020603050405020304" pitchFamily="18" charset="0"/>
                <a:ea typeface="楷体_GB2312" pitchFamily="49" charset="-122"/>
              </a:rPr>
              <a:t>{1, 2, 3}</a:t>
            </a:r>
            <a:endParaRPr kumimoji="1" lang="en-US" altLang="zh-CN" sz="3200" b="1" dirty="0">
              <a:solidFill>
                <a:srgbClr val="FF0000"/>
              </a:solidFill>
              <a:latin typeface="Times New Roman" panose="02020603050405020304" pitchFamily="18" charset="0"/>
              <a:ea typeface="楷体_GB2312" pitchFamily="49" charset="-122"/>
            </a:endParaRPr>
          </a:p>
        </p:txBody>
      </p:sp>
      <p:sp>
        <p:nvSpPr>
          <p:cNvPr id="156731" name="Rectangle 59"/>
          <p:cNvSpPr>
            <a:spLocks noChangeArrowheads="1"/>
          </p:cNvSpPr>
          <p:nvPr/>
        </p:nvSpPr>
        <p:spPr bwMode="auto">
          <a:xfrm>
            <a:off x="3444658" y="3514090"/>
            <a:ext cx="151892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srgbClr val="FF0000"/>
                </a:solidFill>
                <a:latin typeface="Times New Roman" panose="02020603050405020304" pitchFamily="18" charset="0"/>
                <a:ea typeface="楷体_GB2312" pitchFamily="49" charset="-122"/>
              </a:rPr>
              <a:t>{1, 3, 2}</a:t>
            </a:r>
            <a:endParaRPr kumimoji="1" lang="en-US" altLang="zh-CN" sz="3200" b="1">
              <a:solidFill>
                <a:srgbClr val="FF0000"/>
              </a:solidFill>
              <a:latin typeface="Times New Roman" panose="02020603050405020304" pitchFamily="18" charset="0"/>
              <a:ea typeface="楷体_GB2312" pitchFamily="49" charset="-122"/>
            </a:endParaRPr>
          </a:p>
        </p:txBody>
      </p:sp>
      <p:sp>
        <p:nvSpPr>
          <p:cNvPr id="156733" name="Rectangle 61"/>
          <p:cNvSpPr>
            <a:spLocks noChangeArrowheads="1"/>
          </p:cNvSpPr>
          <p:nvPr/>
        </p:nvSpPr>
        <p:spPr bwMode="auto">
          <a:xfrm>
            <a:off x="5257366" y="2809558"/>
            <a:ext cx="151892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dirty="0">
                <a:solidFill>
                  <a:srgbClr val="FF0000"/>
                </a:solidFill>
                <a:latin typeface="Times New Roman" panose="02020603050405020304" pitchFamily="18" charset="0"/>
                <a:ea typeface="楷体_GB2312" pitchFamily="49" charset="-122"/>
              </a:rPr>
              <a:t>{2, 1, 3}</a:t>
            </a:r>
            <a:endParaRPr kumimoji="1" lang="en-US" altLang="zh-CN" sz="3200" b="1" dirty="0">
              <a:solidFill>
                <a:srgbClr val="FF0000"/>
              </a:solidFill>
              <a:latin typeface="Times New Roman" panose="02020603050405020304" pitchFamily="18" charset="0"/>
              <a:ea typeface="楷体_GB2312" pitchFamily="49" charset="-122"/>
            </a:endParaRPr>
          </a:p>
        </p:txBody>
      </p:sp>
      <p:sp>
        <p:nvSpPr>
          <p:cNvPr id="156735" name="Rectangle 63"/>
          <p:cNvSpPr>
            <a:spLocks noChangeArrowheads="1"/>
          </p:cNvSpPr>
          <p:nvPr/>
        </p:nvSpPr>
        <p:spPr bwMode="auto">
          <a:xfrm>
            <a:off x="7083643" y="3514090"/>
            <a:ext cx="151892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srgbClr val="FF0000"/>
                </a:solidFill>
                <a:latin typeface="Times New Roman" panose="02020603050405020304" pitchFamily="18" charset="0"/>
                <a:ea typeface="楷体_GB2312" pitchFamily="49" charset="-122"/>
              </a:rPr>
              <a:t>{3, 1, 2}</a:t>
            </a:r>
            <a:endParaRPr kumimoji="1" lang="en-US" altLang="zh-CN" sz="3200" b="1">
              <a:solidFill>
                <a:srgbClr val="FF0000"/>
              </a:solidFill>
              <a:latin typeface="Times New Roman" panose="02020603050405020304" pitchFamily="18" charset="0"/>
              <a:ea typeface="楷体_GB2312" pitchFamily="49" charset="-122"/>
            </a:endParaRPr>
          </a:p>
        </p:txBody>
      </p:sp>
      <p:sp>
        <p:nvSpPr>
          <p:cNvPr id="156737" name="Rectangle 65"/>
          <p:cNvSpPr>
            <a:spLocks noChangeArrowheads="1"/>
          </p:cNvSpPr>
          <p:nvPr/>
        </p:nvSpPr>
        <p:spPr bwMode="auto">
          <a:xfrm>
            <a:off x="8896350" y="3514090"/>
            <a:ext cx="151892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srgbClr val="FF0000"/>
                </a:solidFill>
                <a:latin typeface="Times New Roman" panose="02020603050405020304" pitchFamily="18" charset="0"/>
                <a:ea typeface="楷体_GB2312" pitchFamily="49" charset="-122"/>
              </a:rPr>
              <a:t>{3, 2, 1}</a:t>
            </a:r>
            <a:endParaRPr kumimoji="1" lang="en-US" altLang="zh-CN" sz="3200" b="1">
              <a:solidFill>
                <a:srgbClr val="FF0000"/>
              </a:solidFill>
              <a:latin typeface="Times New Roman" panose="02020603050405020304" pitchFamily="18" charset="0"/>
              <a:ea typeface="楷体_GB2312" pitchFamily="49" charset="-122"/>
            </a:endParaRPr>
          </a:p>
        </p:txBody>
      </p:sp>
      <p:sp>
        <p:nvSpPr>
          <p:cNvPr id="3" name="矩形 2"/>
          <p:cNvSpPr/>
          <p:nvPr/>
        </p:nvSpPr>
        <p:spPr>
          <a:xfrm>
            <a:off x="5257366" y="3531230"/>
            <a:ext cx="1518920" cy="583565"/>
          </a:xfrm>
          <a:prstGeom prst="rect">
            <a:avLst/>
          </a:prstGeom>
        </p:spPr>
        <p:txBody>
          <a:bodyPr wrap="none">
            <a:spAutoFit/>
          </a:bodyPr>
          <a:lstStyle/>
          <a:p>
            <a:pPr lvl="0"/>
            <a:r>
              <a:rPr kumimoji="1" lang="en-US" altLang="zh-CN" sz="3200" b="1" dirty="0">
                <a:solidFill>
                  <a:srgbClr val="FF0000"/>
                </a:solidFill>
                <a:latin typeface="Times New Roman" panose="02020603050405020304" pitchFamily="18" charset="0"/>
                <a:ea typeface="楷体_GB2312" pitchFamily="49" charset="-122"/>
              </a:rPr>
              <a:t>{2, 3, 1}</a:t>
            </a:r>
            <a:endParaRPr kumimoji="1" lang="en-US" altLang="zh-CN" sz="3200" b="1" dirty="0">
              <a:solidFill>
                <a:srgbClr val="FF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6729"/>
                                        </p:tgtEl>
                                        <p:attrNameLst>
                                          <p:attrName>style.visibility</p:attrName>
                                        </p:attrNameLst>
                                      </p:cBhvr>
                                      <p:to>
                                        <p:strVal val="visible"/>
                                      </p:to>
                                    </p:set>
                                    <p:anim calcmode="lin" valueType="num">
                                      <p:cBhvr additive="base">
                                        <p:cTn id="7" dur="500" fill="hold"/>
                                        <p:tgtEl>
                                          <p:spTgt spid="156729"/>
                                        </p:tgtEl>
                                        <p:attrNameLst>
                                          <p:attrName>ppt_x</p:attrName>
                                        </p:attrNameLst>
                                      </p:cBhvr>
                                      <p:tavLst>
                                        <p:tav tm="0">
                                          <p:val>
                                            <p:strVal val="1+#ppt_w/2"/>
                                          </p:val>
                                        </p:tav>
                                        <p:tav tm="100000">
                                          <p:val>
                                            <p:strVal val="#ppt_x"/>
                                          </p:val>
                                        </p:tav>
                                      </p:tavLst>
                                    </p:anim>
                                    <p:anim calcmode="lin" valueType="num">
                                      <p:cBhvr additive="base">
                                        <p:cTn id="8" dur="500" fill="hold"/>
                                        <p:tgtEl>
                                          <p:spTgt spid="1567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6738"/>
                                        </p:tgtEl>
                                        <p:attrNameLst>
                                          <p:attrName>style.visibility</p:attrName>
                                        </p:attrNameLst>
                                      </p:cBhvr>
                                      <p:to>
                                        <p:strVal val="visible"/>
                                      </p:to>
                                    </p:set>
                                    <p:anim calcmode="lin" valueType="num">
                                      <p:cBhvr additive="base">
                                        <p:cTn id="11" dur="500" fill="hold"/>
                                        <p:tgtEl>
                                          <p:spTgt spid="156738"/>
                                        </p:tgtEl>
                                        <p:attrNameLst>
                                          <p:attrName>ppt_x</p:attrName>
                                        </p:attrNameLst>
                                      </p:cBhvr>
                                      <p:tavLst>
                                        <p:tav tm="0">
                                          <p:val>
                                            <p:strVal val="1+#ppt_w/2"/>
                                          </p:val>
                                        </p:tav>
                                        <p:tav tm="100000">
                                          <p:val>
                                            <p:strVal val="#ppt_x"/>
                                          </p:val>
                                        </p:tav>
                                      </p:tavLst>
                                    </p:anim>
                                    <p:anim calcmode="lin" valueType="num">
                                      <p:cBhvr additive="base">
                                        <p:cTn id="12" dur="500" fill="hold"/>
                                        <p:tgtEl>
                                          <p:spTgt spid="15673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56731"/>
                                        </p:tgtEl>
                                        <p:attrNameLst>
                                          <p:attrName>style.visibility</p:attrName>
                                        </p:attrNameLst>
                                      </p:cBhvr>
                                      <p:to>
                                        <p:strVal val="visible"/>
                                      </p:to>
                                    </p:set>
                                    <p:anim calcmode="lin" valueType="num">
                                      <p:cBhvr additive="base">
                                        <p:cTn id="17" dur="500" fill="hold"/>
                                        <p:tgtEl>
                                          <p:spTgt spid="156731"/>
                                        </p:tgtEl>
                                        <p:attrNameLst>
                                          <p:attrName>ppt_x</p:attrName>
                                        </p:attrNameLst>
                                      </p:cBhvr>
                                      <p:tavLst>
                                        <p:tav tm="0">
                                          <p:val>
                                            <p:strVal val="1+#ppt_w/2"/>
                                          </p:val>
                                        </p:tav>
                                        <p:tav tm="100000">
                                          <p:val>
                                            <p:strVal val="#ppt_x"/>
                                          </p:val>
                                        </p:tav>
                                      </p:tavLst>
                                    </p:anim>
                                    <p:anim calcmode="lin" valueType="num">
                                      <p:cBhvr additive="base">
                                        <p:cTn id="18" dur="500" fill="hold"/>
                                        <p:tgtEl>
                                          <p:spTgt spid="15673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56739"/>
                                        </p:tgtEl>
                                        <p:attrNameLst>
                                          <p:attrName>style.visibility</p:attrName>
                                        </p:attrNameLst>
                                      </p:cBhvr>
                                      <p:to>
                                        <p:strVal val="visible"/>
                                      </p:to>
                                    </p:set>
                                    <p:anim calcmode="lin" valueType="num">
                                      <p:cBhvr additive="base">
                                        <p:cTn id="21" dur="500" fill="hold"/>
                                        <p:tgtEl>
                                          <p:spTgt spid="156739"/>
                                        </p:tgtEl>
                                        <p:attrNameLst>
                                          <p:attrName>ppt_x</p:attrName>
                                        </p:attrNameLst>
                                      </p:cBhvr>
                                      <p:tavLst>
                                        <p:tav tm="0">
                                          <p:val>
                                            <p:strVal val="1+#ppt_w/2"/>
                                          </p:val>
                                        </p:tav>
                                        <p:tav tm="100000">
                                          <p:val>
                                            <p:strVal val="#ppt_x"/>
                                          </p:val>
                                        </p:tav>
                                      </p:tavLst>
                                    </p:anim>
                                    <p:anim calcmode="lin" valueType="num">
                                      <p:cBhvr additive="base">
                                        <p:cTn id="22" dur="500" fill="hold"/>
                                        <p:tgtEl>
                                          <p:spTgt spid="15673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56735"/>
                                        </p:tgtEl>
                                        <p:attrNameLst>
                                          <p:attrName>style.visibility</p:attrName>
                                        </p:attrNameLst>
                                      </p:cBhvr>
                                      <p:to>
                                        <p:strVal val="visible"/>
                                      </p:to>
                                    </p:set>
                                    <p:anim calcmode="lin" valueType="num">
                                      <p:cBhvr additive="base">
                                        <p:cTn id="27" dur="500" fill="hold"/>
                                        <p:tgtEl>
                                          <p:spTgt spid="156735"/>
                                        </p:tgtEl>
                                        <p:attrNameLst>
                                          <p:attrName>ppt_x</p:attrName>
                                        </p:attrNameLst>
                                      </p:cBhvr>
                                      <p:tavLst>
                                        <p:tav tm="0">
                                          <p:val>
                                            <p:strVal val="1+#ppt_w/2"/>
                                          </p:val>
                                        </p:tav>
                                        <p:tav tm="100000">
                                          <p:val>
                                            <p:strVal val="#ppt_x"/>
                                          </p:val>
                                        </p:tav>
                                      </p:tavLst>
                                    </p:anim>
                                    <p:anim calcmode="lin" valueType="num">
                                      <p:cBhvr additive="base">
                                        <p:cTn id="28" dur="500" fill="hold"/>
                                        <p:tgtEl>
                                          <p:spTgt spid="15673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56741"/>
                                        </p:tgtEl>
                                        <p:attrNameLst>
                                          <p:attrName>style.visibility</p:attrName>
                                        </p:attrNameLst>
                                      </p:cBhvr>
                                      <p:to>
                                        <p:strVal val="visible"/>
                                      </p:to>
                                    </p:set>
                                    <p:anim calcmode="lin" valueType="num">
                                      <p:cBhvr additive="base">
                                        <p:cTn id="31" dur="500" fill="hold"/>
                                        <p:tgtEl>
                                          <p:spTgt spid="156741"/>
                                        </p:tgtEl>
                                        <p:attrNameLst>
                                          <p:attrName>ppt_x</p:attrName>
                                        </p:attrNameLst>
                                      </p:cBhvr>
                                      <p:tavLst>
                                        <p:tav tm="0">
                                          <p:val>
                                            <p:strVal val="1+#ppt_w/2"/>
                                          </p:val>
                                        </p:tav>
                                        <p:tav tm="100000">
                                          <p:val>
                                            <p:strVal val="#ppt_x"/>
                                          </p:val>
                                        </p:tav>
                                      </p:tavLst>
                                    </p:anim>
                                    <p:anim calcmode="lin" valueType="num">
                                      <p:cBhvr additive="base">
                                        <p:cTn id="32" dur="500" fill="hold"/>
                                        <p:tgtEl>
                                          <p:spTgt spid="15674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56737"/>
                                        </p:tgtEl>
                                        <p:attrNameLst>
                                          <p:attrName>style.visibility</p:attrName>
                                        </p:attrNameLst>
                                      </p:cBhvr>
                                      <p:to>
                                        <p:strVal val="visible"/>
                                      </p:to>
                                    </p:set>
                                    <p:anim calcmode="lin" valueType="num">
                                      <p:cBhvr additive="base">
                                        <p:cTn id="37" dur="500" fill="hold"/>
                                        <p:tgtEl>
                                          <p:spTgt spid="156737"/>
                                        </p:tgtEl>
                                        <p:attrNameLst>
                                          <p:attrName>ppt_x</p:attrName>
                                        </p:attrNameLst>
                                      </p:cBhvr>
                                      <p:tavLst>
                                        <p:tav tm="0">
                                          <p:val>
                                            <p:strVal val="1+#ppt_w/2"/>
                                          </p:val>
                                        </p:tav>
                                        <p:tav tm="100000">
                                          <p:val>
                                            <p:strVal val="#ppt_x"/>
                                          </p:val>
                                        </p:tav>
                                      </p:tavLst>
                                    </p:anim>
                                    <p:anim calcmode="lin" valueType="num">
                                      <p:cBhvr additive="base">
                                        <p:cTn id="38" dur="500" fill="hold"/>
                                        <p:tgtEl>
                                          <p:spTgt spid="156737"/>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56742"/>
                                        </p:tgtEl>
                                        <p:attrNameLst>
                                          <p:attrName>style.visibility</p:attrName>
                                        </p:attrNameLst>
                                      </p:cBhvr>
                                      <p:to>
                                        <p:strVal val="visible"/>
                                      </p:to>
                                    </p:set>
                                    <p:anim calcmode="lin" valueType="num">
                                      <p:cBhvr additive="base">
                                        <p:cTn id="41" dur="500" fill="hold"/>
                                        <p:tgtEl>
                                          <p:spTgt spid="156742"/>
                                        </p:tgtEl>
                                        <p:attrNameLst>
                                          <p:attrName>ppt_x</p:attrName>
                                        </p:attrNameLst>
                                      </p:cBhvr>
                                      <p:tavLst>
                                        <p:tav tm="0">
                                          <p:val>
                                            <p:strVal val="1+#ppt_w/2"/>
                                          </p:val>
                                        </p:tav>
                                        <p:tav tm="100000">
                                          <p:val>
                                            <p:strVal val="#ppt_x"/>
                                          </p:val>
                                        </p:tav>
                                      </p:tavLst>
                                    </p:anim>
                                    <p:anim calcmode="lin" valueType="num">
                                      <p:cBhvr additive="base">
                                        <p:cTn id="42" dur="500" fill="hold"/>
                                        <p:tgtEl>
                                          <p:spTgt spid="15674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6733"/>
                                        </p:tgtEl>
                                        <p:attrNameLst>
                                          <p:attrName>style.visibility</p:attrName>
                                        </p:attrNameLst>
                                      </p:cBhvr>
                                      <p:to>
                                        <p:strVal val="visible"/>
                                      </p:to>
                                    </p:set>
                                    <p:animEffect transition="in" filter="fade">
                                      <p:cBhvr>
                                        <p:cTn id="47" dur="1000"/>
                                        <p:tgtEl>
                                          <p:spTgt spid="156733"/>
                                        </p:tgtEl>
                                      </p:cBhvr>
                                    </p:animEffect>
                                    <p:anim calcmode="lin" valueType="num">
                                      <p:cBhvr>
                                        <p:cTn id="48" dur="1000" fill="hold"/>
                                        <p:tgtEl>
                                          <p:spTgt spid="156733"/>
                                        </p:tgtEl>
                                        <p:attrNameLst>
                                          <p:attrName>ppt_x</p:attrName>
                                        </p:attrNameLst>
                                      </p:cBhvr>
                                      <p:tavLst>
                                        <p:tav tm="0">
                                          <p:val>
                                            <p:strVal val="#ppt_x"/>
                                          </p:val>
                                        </p:tav>
                                        <p:tav tm="100000">
                                          <p:val>
                                            <p:strVal val="#ppt_x"/>
                                          </p:val>
                                        </p:tav>
                                      </p:tavLst>
                                    </p:anim>
                                    <p:anim calcmode="lin" valueType="num">
                                      <p:cBhvr>
                                        <p:cTn id="49" dur="1000" fill="hold"/>
                                        <p:tgtEl>
                                          <p:spTgt spid="15673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6740"/>
                                        </p:tgtEl>
                                        <p:attrNameLst>
                                          <p:attrName>style.visibility</p:attrName>
                                        </p:attrNameLst>
                                      </p:cBhvr>
                                      <p:to>
                                        <p:strVal val="visible"/>
                                      </p:to>
                                    </p:set>
                                    <p:animEffect transition="in" filter="fade">
                                      <p:cBhvr>
                                        <p:cTn id="52" dur="1000"/>
                                        <p:tgtEl>
                                          <p:spTgt spid="156740"/>
                                        </p:tgtEl>
                                      </p:cBhvr>
                                    </p:animEffect>
                                    <p:anim calcmode="lin" valueType="num">
                                      <p:cBhvr>
                                        <p:cTn id="53" dur="1000" fill="hold"/>
                                        <p:tgtEl>
                                          <p:spTgt spid="156740"/>
                                        </p:tgtEl>
                                        <p:attrNameLst>
                                          <p:attrName>ppt_x</p:attrName>
                                        </p:attrNameLst>
                                      </p:cBhvr>
                                      <p:tavLst>
                                        <p:tav tm="0">
                                          <p:val>
                                            <p:strVal val="#ppt_x"/>
                                          </p:val>
                                        </p:tav>
                                        <p:tav tm="100000">
                                          <p:val>
                                            <p:strVal val="#ppt_x"/>
                                          </p:val>
                                        </p:tav>
                                      </p:tavLst>
                                    </p:anim>
                                    <p:anim calcmode="lin" valueType="num">
                                      <p:cBhvr>
                                        <p:cTn id="54" dur="1000" fill="hold"/>
                                        <p:tgtEl>
                                          <p:spTgt spid="15674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156740"/>
                                        </p:tgtEl>
                                      </p:cBhvr>
                                    </p:animEffect>
                                    <p:anim calcmode="lin" valueType="num">
                                      <p:cBhvr>
                                        <p:cTn id="59" dur="1000"/>
                                        <p:tgtEl>
                                          <p:spTgt spid="156740"/>
                                        </p:tgtEl>
                                        <p:attrNameLst>
                                          <p:attrName>ppt_x</p:attrName>
                                        </p:attrNameLst>
                                      </p:cBhvr>
                                      <p:tavLst>
                                        <p:tav tm="0">
                                          <p:val>
                                            <p:strVal val="ppt_x"/>
                                          </p:val>
                                        </p:tav>
                                        <p:tav tm="100000">
                                          <p:val>
                                            <p:strVal val="ppt_x"/>
                                          </p:val>
                                        </p:tav>
                                      </p:tavLst>
                                    </p:anim>
                                    <p:anim calcmode="lin" valueType="num">
                                      <p:cBhvr>
                                        <p:cTn id="60" dur="1000"/>
                                        <p:tgtEl>
                                          <p:spTgt spid="156740"/>
                                        </p:tgtEl>
                                        <p:attrNameLst>
                                          <p:attrName>ppt_y</p:attrName>
                                        </p:attrNameLst>
                                      </p:cBhvr>
                                      <p:tavLst>
                                        <p:tav tm="0">
                                          <p:val>
                                            <p:strVal val="ppt_y"/>
                                          </p:val>
                                        </p:tav>
                                        <p:tav tm="100000">
                                          <p:val>
                                            <p:strVal val="ppt_y+.1"/>
                                          </p:val>
                                        </p:tav>
                                      </p:tavLst>
                                    </p:anim>
                                    <p:set>
                                      <p:cBhvr>
                                        <p:cTn id="61" dur="1" fill="hold">
                                          <p:stCondLst>
                                            <p:cond delay="999"/>
                                          </p:stCondLst>
                                        </p:cTn>
                                        <p:tgtEl>
                                          <p:spTgt spid="1567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56740"/>
                                        </p:tgtEl>
                                        <p:attrNameLst>
                                          <p:attrName>style.visibility</p:attrName>
                                        </p:attrNameLst>
                                      </p:cBhvr>
                                      <p:to>
                                        <p:strVal val="visible"/>
                                      </p:to>
                                    </p:set>
                                    <p:animEffect transition="in" filter="fade">
                                      <p:cBhvr>
                                        <p:cTn id="73" dur="1000"/>
                                        <p:tgtEl>
                                          <p:spTgt spid="156740"/>
                                        </p:tgtEl>
                                      </p:cBhvr>
                                    </p:animEffect>
                                    <p:anim calcmode="lin" valueType="num">
                                      <p:cBhvr>
                                        <p:cTn id="74" dur="1000" fill="hold"/>
                                        <p:tgtEl>
                                          <p:spTgt spid="156740"/>
                                        </p:tgtEl>
                                        <p:attrNameLst>
                                          <p:attrName>ppt_x</p:attrName>
                                        </p:attrNameLst>
                                      </p:cBhvr>
                                      <p:tavLst>
                                        <p:tav tm="0">
                                          <p:val>
                                            <p:strVal val="#ppt_x"/>
                                          </p:val>
                                        </p:tav>
                                        <p:tav tm="100000">
                                          <p:val>
                                            <p:strVal val="#ppt_x"/>
                                          </p:val>
                                        </p:tav>
                                      </p:tavLst>
                                    </p:anim>
                                    <p:anim calcmode="lin" valueType="num">
                                      <p:cBhvr>
                                        <p:cTn id="75" dur="1000" fill="hold"/>
                                        <p:tgtEl>
                                          <p:spTgt spid="1567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29" grpId="0" bldLvl="0" animBg="1"/>
      <p:bldP spid="156731" grpId="0" bldLvl="0" animBg="1"/>
      <p:bldP spid="156733" grpId="0" bldLvl="0" animBg="1"/>
      <p:bldP spid="156735" grpId="0" bldLvl="0" animBg="1"/>
      <p:bldP spid="156737" grpId="0" bldLvl="0" animBg="1"/>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15" name="Rectangle 19"/>
          <p:cNvSpPr>
            <a:spLocks noGrp="1" noChangeArrowheads="1"/>
          </p:cNvSpPr>
          <p:nvPr>
            <p:ph type="title"/>
          </p:nvPr>
        </p:nvSpPr>
        <p:spPr>
          <a:xfrm>
            <a:off x="1981200" y="274638"/>
            <a:ext cx="8229600" cy="1143000"/>
          </a:xfrm>
          <a:noFill/>
        </p:spPr>
        <p:txBody>
          <a:bodyPr anchorCtr="0">
            <a:scene3d>
              <a:camera prst="orthographicFront"/>
              <a:lightRig rig="threePt" dir="t"/>
            </a:scene3d>
          </a:bodyPr>
          <a:lstStyle/>
          <a:p>
            <a:r>
              <a:rPr lang="en-US" altLang="zh-CN" dirty="0">
                <a:ln/>
                <a:solidFill>
                  <a:schemeClr val="accent1"/>
                </a:solidFill>
                <a:effectLst>
                  <a:outerShdw blurRad="38100" dist="25400" dir="5400000" algn="ctr" rotWithShape="0">
                    <a:srgbClr val="6E747A">
                      <a:alpha val="43000"/>
                    </a:srgbClr>
                  </a:outerShdw>
                </a:effectLst>
              </a:rPr>
              <a:t>Quiz</a:t>
            </a:r>
            <a:endParaRPr lang="en-US" altLang="zh-CN" dirty="0">
              <a:ln/>
              <a:solidFill>
                <a:schemeClr val="accent1"/>
              </a:solidFill>
              <a:effectLst>
                <a:outerShdw blurRad="38100" dist="25400" dir="5400000" algn="ctr" rotWithShape="0">
                  <a:srgbClr val="6E747A">
                    <a:alpha val="43000"/>
                  </a:srgbClr>
                </a:outerShdw>
              </a:effectLst>
            </a:endParaRPr>
          </a:p>
        </p:txBody>
      </p:sp>
      <p:sp>
        <p:nvSpPr>
          <p:cNvPr id="157716" name="Rectangle 20"/>
          <p:cNvSpPr>
            <a:spLocks noGrp="1" noChangeArrowheads="1"/>
          </p:cNvSpPr>
          <p:nvPr>
            <p:ph type="body" idx="1"/>
          </p:nvPr>
        </p:nvSpPr>
        <p:spPr>
          <a:xfrm>
            <a:off x="899795" y="1417955"/>
            <a:ext cx="10313670" cy="4708525"/>
          </a:xfrm>
          <a:noFill/>
        </p:spPr>
        <p:txBody>
          <a:bodyPr/>
          <a:lstStyle/>
          <a:p>
            <a:pPr>
              <a:lnSpc>
                <a:spcPct val="120000"/>
              </a:lnSpc>
            </a:pPr>
            <a:r>
              <a:rPr lang="en-US" altLang="zh-CN" dirty="0"/>
              <a:t>For any sequences with n different elements, how many BSTs can be created?</a:t>
            </a:r>
            <a:endParaRPr lang="en-US" altLang="zh-CN" dirty="0"/>
          </a:p>
          <a:p>
            <a:pPr>
              <a:lnSpc>
                <a:spcPct val="120000"/>
              </a:lnSpc>
            </a:pPr>
            <a:r>
              <a:rPr lang="en-US" altLang="zh-CN" dirty="0"/>
              <a:t>How about the </a:t>
            </a:r>
            <a:r>
              <a:rPr lang="en-US" altLang="zh-CN" dirty="0" err="1"/>
              <a:t>inorder</a:t>
            </a:r>
            <a:r>
              <a:rPr lang="en-US" altLang="zh-CN" dirty="0"/>
              <a:t> output of different BST?</a:t>
            </a:r>
            <a:endParaRPr lang="en-US" altLang="zh-CN" dirty="0"/>
          </a:p>
          <a:p>
            <a:pPr marL="0" indent="0">
              <a:lnSpc>
                <a:spcPct val="120000"/>
              </a:lnSpc>
              <a:buNone/>
            </a:pPr>
            <a:r>
              <a:rPr lang="en-US" altLang="zh-CN" dirty="0"/>
              <a:t>   1, 2, 3, …, n-1, n</a:t>
            </a:r>
            <a:endParaRPr lang="en-US" altLang="zh-CN" dirty="0"/>
          </a:p>
          <a:p>
            <a:pPr>
              <a:lnSpc>
                <a:spcPct val="120000"/>
              </a:lnSpc>
            </a:pPr>
            <a:r>
              <a:rPr lang="en-US" altLang="zh-CN" dirty="0"/>
              <a:t>How many preorder outputs of these BSTs?</a:t>
            </a:r>
            <a:endParaRPr lang="en-US" altLang="zh-CN" dirty="0"/>
          </a:p>
        </p:txBody>
      </p:sp>
      <p:grpSp>
        <p:nvGrpSpPr>
          <p:cNvPr id="19" name="Group 77"/>
          <p:cNvGrpSpPr/>
          <p:nvPr/>
        </p:nvGrpSpPr>
        <p:grpSpPr bwMode="auto">
          <a:xfrm>
            <a:off x="3575720" y="5085804"/>
            <a:ext cx="4175125" cy="1079500"/>
            <a:chOff x="2880" y="210"/>
            <a:chExt cx="2630" cy="680"/>
          </a:xfrm>
        </p:grpSpPr>
        <p:sp>
          <p:nvSpPr>
            <p:cNvPr id="20" name="Rectangle 75"/>
            <p:cNvSpPr>
              <a:spLocks noChangeArrowheads="1"/>
            </p:cNvSpPr>
            <p:nvPr/>
          </p:nvSpPr>
          <p:spPr bwMode="auto">
            <a:xfrm>
              <a:off x="2880" y="210"/>
              <a:ext cx="2630" cy="680"/>
            </a:xfrm>
            <a:prstGeom prst="rect">
              <a:avLst/>
            </a:prstGeom>
            <a:solidFill>
              <a:srgbClr val="CC0000"/>
            </a:solidFill>
            <a:ln>
              <a:noFill/>
            </a:ln>
            <a:effectLst>
              <a:outerShdw dist="107763" dir="2700000" algn="ctr" rotWithShape="0">
                <a:srgbClr val="333333"/>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graphicFrame>
          <p:nvGraphicFramePr>
            <p:cNvPr id="21" name="Object 76"/>
            <p:cNvGraphicFramePr>
              <a:graphicFrameLocks noChangeAspect="1"/>
            </p:cNvGraphicFramePr>
            <p:nvPr/>
          </p:nvGraphicFramePr>
          <p:xfrm>
            <a:off x="2926" y="252"/>
            <a:ext cx="2538" cy="596"/>
          </p:xfrm>
          <a:graphic>
            <a:graphicData uri="http://schemas.openxmlformats.org/presentationml/2006/ole">
              <mc:AlternateContent xmlns:mc="http://schemas.openxmlformats.org/markup-compatibility/2006">
                <mc:Choice xmlns:v="urn:schemas-microsoft-com:vml" Requires="v">
                  <p:oleObj spid="_x0000_s301210" name="Equation" r:id="rId1" imgW="1675765" imgH="393700" progId="Equation.DSMT4">
                    <p:embed/>
                  </p:oleObj>
                </mc:Choice>
                <mc:Fallback>
                  <p:oleObj name="Equation" r:id="rId1" imgW="1675765" imgH="393700" progId="Equation.DSMT4">
                    <p:embed/>
                    <p:pic>
                      <p:nvPicPr>
                        <p:cNvPr id="0" name="图片 301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 y="252"/>
                          <a:ext cx="2538" cy="596"/>
                        </a:xfrm>
                        <a:prstGeom prst="rect">
                          <a:avLst/>
                        </a:prstGeom>
                        <a:solidFill>
                          <a:srgbClr val="FFFF99"/>
                        </a:solidFill>
                        <a:ln>
                          <a:noFill/>
                        </a:ln>
                        <a:effectLst>
                          <a:outerShdw dist="107763" dir="2700000" algn="ctr" rotWithShape="0">
                            <a:srgbClr val="333333">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7716">
                                            <p:txEl>
                                              <p:pRg st="1" end="1"/>
                                            </p:txEl>
                                          </p:spTgt>
                                        </p:tgtEl>
                                        <p:attrNameLst>
                                          <p:attrName>style.visibility</p:attrName>
                                        </p:attrNameLst>
                                      </p:cBhvr>
                                      <p:to>
                                        <p:strVal val="visible"/>
                                      </p:to>
                                    </p:set>
                                    <p:animEffect transition="in" filter="fade">
                                      <p:cBhvr>
                                        <p:cTn id="7" dur="1000"/>
                                        <p:tgtEl>
                                          <p:spTgt spid="157716">
                                            <p:txEl>
                                              <p:pRg st="1" end="1"/>
                                            </p:txEl>
                                          </p:spTgt>
                                        </p:tgtEl>
                                      </p:cBhvr>
                                    </p:animEffect>
                                    <p:anim calcmode="lin" valueType="num">
                                      <p:cBhvr>
                                        <p:cTn id="8" dur="1000" fill="hold"/>
                                        <p:tgtEl>
                                          <p:spTgt spid="15771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5771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7716">
                                            <p:txEl>
                                              <p:pRg st="2" end="2"/>
                                            </p:txEl>
                                          </p:spTgt>
                                        </p:tgtEl>
                                        <p:attrNameLst>
                                          <p:attrName>style.visibility</p:attrName>
                                        </p:attrNameLst>
                                      </p:cBhvr>
                                      <p:to>
                                        <p:strVal val="visible"/>
                                      </p:to>
                                    </p:set>
                                    <p:animEffect transition="in" filter="fade">
                                      <p:cBhvr>
                                        <p:cTn id="12" dur="1000"/>
                                        <p:tgtEl>
                                          <p:spTgt spid="157716">
                                            <p:txEl>
                                              <p:pRg st="2" end="2"/>
                                            </p:txEl>
                                          </p:spTgt>
                                        </p:tgtEl>
                                      </p:cBhvr>
                                    </p:animEffect>
                                    <p:anim calcmode="lin" valueType="num">
                                      <p:cBhvr>
                                        <p:cTn id="13" dur="1000" fill="hold"/>
                                        <p:tgtEl>
                                          <p:spTgt spid="15771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577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7716">
                                            <p:txEl>
                                              <p:pRg st="3" end="3"/>
                                            </p:txEl>
                                          </p:spTgt>
                                        </p:tgtEl>
                                        <p:attrNameLst>
                                          <p:attrName>style.visibility</p:attrName>
                                        </p:attrNameLst>
                                      </p:cBhvr>
                                      <p:to>
                                        <p:strVal val="visible"/>
                                      </p:to>
                                    </p:set>
                                    <p:animEffect transition="in" filter="fade">
                                      <p:cBhvr>
                                        <p:cTn id="19" dur="1000"/>
                                        <p:tgtEl>
                                          <p:spTgt spid="157716">
                                            <p:txEl>
                                              <p:pRg st="3" end="3"/>
                                            </p:txEl>
                                          </p:spTgt>
                                        </p:tgtEl>
                                      </p:cBhvr>
                                    </p:animEffect>
                                    <p:anim calcmode="lin" valueType="num">
                                      <p:cBhvr>
                                        <p:cTn id="20" dur="1000" fill="hold"/>
                                        <p:tgtEl>
                                          <p:spTgt spid="15771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577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15" name="Rectangle 19"/>
          <p:cNvSpPr>
            <a:spLocks noGrp="1" noChangeArrowheads="1"/>
          </p:cNvSpPr>
          <p:nvPr>
            <p:ph type="title"/>
          </p:nvPr>
        </p:nvSpPr>
        <p:spPr>
          <a:xfrm>
            <a:off x="1981200" y="274638"/>
            <a:ext cx="8229600" cy="1143000"/>
          </a:xfrm>
          <a:noFill/>
        </p:spPr>
        <p:txBody>
          <a:bodyPr anchorCtr="0">
            <a:scene3d>
              <a:camera prst="orthographicFront"/>
              <a:lightRig rig="threePt" dir="t"/>
            </a:scene3d>
          </a:bodyPr>
          <a:lstStyle/>
          <a:p>
            <a:r>
              <a:rPr lang="en-US" altLang="zh-CN" dirty="0">
                <a:ln/>
                <a:solidFill>
                  <a:schemeClr val="accent1"/>
                </a:solidFill>
                <a:effectLst>
                  <a:outerShdw blurRad="38100" dist="25400" dir="5400000" algn="ctr" rotWithShape="0">
                    <a:srgbClr val="6E747A">
                      <a:alpha val="43000"/>
                    </a:srgbClr>
                  </a:outerShdw>
                </a:effectLst>
              </a:rPr>
              <a:t>Quiz</a:t>
            </a:r>
            <a:endParaRPr lang="en-US" altLang="zh-CN" dirty="0">
              <a:ln/>
              <a:solidFill>
                <a:schemeClr val="accent1"/>
              </a:solidFill>
              <a:effectLst>
                <a:outerShdw blurRad="38100" dist="25400" dir="5400000" algn="ctr" rotWithShape="0">
                  <a:srgbClr val="6E747A">
                    <a:alpha val="43000"/>
                  </a:srgbClr>
                </a:outerShdw>
              </a:effectLst>
            </a:endParaRPr>
          </a:p>
        </p:txBody>
      </p:sp>
      <p:sp>
        <p:nvSpPr>
          <p:cNvPr id="157716" name="Rectangle 20"/>
          <p:cNvSpPr>
            <a:spLocks noGrp="1" noChangeArrowheads="1"/>
          </p:cNvSpPr>
          <p:nvPr>
            <p:ph type="body" idx="1"/>
          </p:nvPr>
        </p:nvSpPr>
        <p:spPr>
          <a:xfrm>
            <a:off x="993775" y="1600200"/>
            <a:ext cx="10323195" cy="4526280"/>
          </a:xfrm>
          <a:noFill/>
        </p:spPr>
        <p:txBody>
          <a:bodyPr/>
          <a:lstStyle/>
          <a:p>
            <a:r>
              <a:rPr lang="en-US" altLang="zh-CN" dirty="0"/>
              <a:t>For the below BST, how many different input arrays of </a:t>
            </a:r>
            <a:r>
              <a:rPr lang="en-US" altLang="zh-CN" b="1" dirty="0">
                <a:solidFill>
                  <a:srgbClr val="FF0000"/>
                </a:solidFill>
              </a:rPr>
              <a:t>1,2,3,4,5,6,7</a:t>
            </a:r>
            <a:r>
              <a:rPr lang="en-US" altLang="zh-CN" dirty="0">
                <a:solidFill>
                  <a:srgbClr val="FF0000"/>
                </a:solidFill>
              </a:rPr>
              <a:t> </a:t>
            </a:r>
            <a:r>
              <a:rPr lang="en-US" altLang="zh-CN" dirty="0"/>
              <a:t>can setup this BST? </a:t>
            </a:r>
            <a:endParaRPr lang="en-US" altLang="zh-CN" dirty="0"/>
          </a:p>
        </p:txBody>
      </p:sp>
      <p:grpSp>
        <p:nvGrpSpPr>
          <p:cNvPr id="2" name="组合 1"/>
          <p:cNvGrpSpPr/>
          <p:nvPr/>
        </p:nvGrpSpPr>
        <p:grpSpPr>
          <a:xfrm>
            <a:off x="3791744" y="2850678"/>
            <a:ext cx="3097212" cy="2522538"/>
            <a:chOff x="1474788" y="3933825"/>
            <a:chExt cx="3097212" cy="2522538"/>
          </a:xfrm>
        </p:grpSpPr>
        <p:sp>
          <p:nvSpPr>
            <p:cNvPr id="157717" name="Oval 21"/>
            <p:cNvSpPr>
              <a:spLocks noChangeArrowheads="1"/>
            </p:cNvSpPr>
            <p:nvPr/>
          </p:nvSpPr>
          <p:spPr bwMode="auto">
            <a:xfrm>
              <a:off x="2122488" y="5229225"/>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0000"/>
                  </a:solidFill>
                </a:rPr>
                <a:t>2</a:t>
              </a:r>
              <a:endParaRPr lang="en-US" altLang="zh-CN" sz="2400" b="1">
                <a:solidFill>
                  <a:srgbClr val="FF0000"/>
                </a:solidFill>
              </a:endParaRPr>
            </a:p>
          </p:txBody>
        </p:sp>
        <p:sp>
          <p:nvSpPr>
            <p:cNvPr id="157718" name="Oval 22"/>
            <p:cNvSpPr>
              <a:spLocks noChangeArrowheads="1"/>
            </p:cNvSpPr>
            <p:nvPr/>
          </p:nvSpPr>
          <p:spPr bwMode="auto">
            <a:xfrm>
              <a:off x="3419475" y="3933825"/>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0000"/>
                  </a:solidFill>
                </a:rPr>
                <a:t>5</a:t>
              </a:r>
              <a:endParaRPr lang="en-US" altLang="zh-CN" sz="2400" b="1">
                <a:solidFill>
                  <a:srgbClr val="FF0000"/>
                </a:solidFill>
              </a:endParaRPr>
            </a:p>
          </p:txBody>
        </p:sp>
        <p:sp>
          <p:nvSpPr>
            <p:cNvPr id="157719" name="Oval 23"/>
            <p:cNvSpPr>
              <a:spLocks noChangeArrowheads="1"/>
            </p:cNvSpPr>
            <p:nvPr/>
          </p:nvSpPr>
          <p:spPr bwMode="auto">
            <a:xfrm>
              <a:off x="2771775" y="4581525"/>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0000"/>
                  </a:solidFill>
                </a:rPr>
                <a:t>4</a:t>
              </a:r>
              <a:endParaRPr lang="en-US" altLang="zh-CN" sz="2400" b="1">
                <a:solidFill>
                  <a:srgbClr val="FF0000"/>
                </a:solidFill>
              </a:endParaRPr>
            </a:p>
          </p:txBody>
        </p:sp>
        <p:sp>
          <p:nvSpPr>
            <p:cNvPr id="157720" name="Oval 24"/>
            <p:cNvSpPr>
              <a:spLocks noChangeArrowheads="1"/>
            </p:cNvSpPr>
            <p:nvPr/>
          </p:nvSpPr>
          <p:spPr bwMode="auto">
            <a:xfrm>
              <a:off x="4067175" y="4652963"/>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0000"/>
                  </a:solidFill>
                </a:rPr>
                <a:t>7</a:t>
              </a:r>
              <a:endParaRPr lang="en-US" altLang="zh-CN" sz="2400" b="1">
                <a:solidFill>
                  <a:srgbClr val="FF0000"/>
                </a:solidFill>
              </a:endParaRPr>
            </a:p>
          </p:txBody>
        </p:sp>
        <p:sp>
          <p:nvSpPr>
            <p:cNvPr id="157721" name="Oval 25"/>
            <p:cNvSpPr>
              <a:spLocks noChangeArrowheads="1"/>
            </p:cNvSpPr>
            <p:nvPr/>
          </p:nvSpPr>
          <p:spPr bwMode="auto">
            <a:xfrm>
              <a:off x="3562350" y="5373688"/>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0000"/>
                  </a:solidFill>
                </a:rPr>
                <a:t>6</a:t>
              </a:r>
              <a:endParaRPr lang="en-US" altLang="zh-CN" sz="2400" b="1">
                <a:solidFill>
                  <a:srgbClr val="FF0000"/>
                </a:solidFill>
              </a:endParaRPr>
            </a:p>
          </p:txBody>
        </p:sp>
        <p:sp>
          <p:nvSpPr>
            <p:cNvPr id="157722" name="Oval 26"/>
            <p:cNvSpPr>
              <a:spLocks noChangeArrowheads="1"/>
            </p:cNvSpPr>
            <p:nvPr/>
          </p:nvSpPr>
          <p:spPr bwMode="auto">
            <a:xfrm>
              <a:off x="1474788" y="5878513"/>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0000"/>
                  </a:solidFill>
                </a:rPr>
                <a:t>1</a:t>
              </a:r>
              <a:endParaRPr lang="en-US" altLang="zh-CN" sz="2400" b="1">
                <a:solidFill>
                  <a:srgbClr val="FF0000"/>
                </a:solidFill>
              </a:endParaRPr>
            </a:p>
          </p:txBody>
        </p:sp>
        <p:sp>
          <p:nvSpPr>
            <p:cNvPr id="157723" name="Oval 27"/>
            <p:cNvSpPr>
              <a:spLocks noChangeArrowheads="1"/>
            </p:cNvSpPr>
            <p:nvPr/>
          </p:nvSpPr>
          <p:spPr bwMode="auto">
            <a:xfrm>
              <a:off x="2843213" y="5951538"/>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0000"/>
                  </a:solidFill>
                </a:rPr>
                <a:t>3</a:t>
              </a:r>
              <a:endParaRPr lang="en-US" altLang="zh-CN" sz="2400" b="1">
                <a:solidFill>
                  <a:srgbClr val="FF0000"/>
                </a:solidFill>
              </a:endParaRPr>
            </a:p>
          </p:txBody>
        </p:sp>
        <p:cxnSp>
          <p:nvCxnSpPr>
            <p:cNvPr id="157724" name="AutoShape 28"/>
            <p:cNvCxnSpPr>
              <a:cxnSpLocks noChangeShapeType="1"/>
              <a:stCxn id="157718" idx="3"/>
              <a:endCxn id="157719" idx="7"/>
            </p:cNvCxnSpPr>
            <p:nvPr/>
          </p:nvCxnSpPr>
          <p:spPr bwMode="auto">
            <a:xfrm flipH="1">
              <a:off x="3201988" y="4378325"/>
              <a:ext cx="292100" cy="2635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5" name="AutoShape 29"/>
            <p:cNvCxnSpPr>
              <a:cxnSpLocks noChangeShapeType="1"/>
              <a:stCxn id="157717" idx="3"/>
              <a:endCxn id="157722" idx="7"/>
            </p:cNvCxnSpPr>
            <p:nvPr/>
          </p:nvCxnSpPr>
          <p:spPr bwMode="auto">
            <a:xfrm flipH="1">
              <a:off x="1905000" y="5673725"/>
              <a:ext cx="292100" cy="2651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6" name="AutoShape 30"/>
            <p:cNvCxnSpPr>
              <a:cxnSpLocks noChangeShapeType="1"/>
              <a:stCxn id="157720" idx="3"/>
              <a:endCxn id="157721" idx="0"/>
            </p:cNvCxnSpPr>
            <p:nvPr/>
          </p:nvCxnSpPr>
          <p:spPr bwMode="auto">
            <a:xfrm flipH="1">
              <a:off x="3814763" y="5097463"/>
              <a:ext cx="327025" cy="2619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7" name="AutoShape 31"/>
            <p:cNvCxnSpPr>
              <a:cxnSpLocks noChangeShapeType="1"/>
              <a:stCxn id="157717" idx="5"/>
              <a:endCxn id="157723" idx="1"/>
            </p:cNvCxnSpPr>
            <p:nvPr/>
          </p:nvCxnSpPr>
          <p:spPr bwMode="auto">
            <a:xfrm>
              <a:off x="2552700" y="5673725"/>
              <a:ext cx="365125" cy="33813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8" name="AutoShape 32"/>
            <p:cNvCxnSpPr>
              <a:cxnSpLocks noChangeShapeType="1"/>
              <a:stCxn id="157719" idx="3"/>
              <a:endCxn id="157717" idx="7"/>
            </p:cNvCxnSpPr>
            <p:nvPr/>
          </p:nvCxnSpPr>
          <p:spPr bwMode="auto">
            <a:xfrm flipH="1">
              <a:off x="2552700" y="5026025"/>
              <a:ext cx="293688" cy="2635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9" name="AutoShape 33"/>
            <p:cNvCxnSpPr>
              <a:cxnSpLocks noChangeShapeType="1"/>
              <a:stCxn id="157718" idx="5"/>
              <a:endCxn id="157720" idx="1"/>
            </p:cNvCxnSpPr>
            <p:nvPr/>
          </p:nvCxnSpPr>
          <p:spPr bwMode="auto">
            <a:xfrm>
              <a:off x="3849688" y="4378325"/>
              <a:ext cx="292100" cy="3349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ext Box 5"/>
          <p:cNvSpPr txBox="1">
            <a:spLocks noChangeArrowheads="1"/>
          </p:cNvSpPr>
          <p:nvPr/>
        </p:nvSpPr>
        <p:spPr bwMode="auto">
          <a:xfrm>
            <a:off x="777875" y="549275"/>
            <a:ext cx="10710545" cy="362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0000"/>
                </a:solidFill>
                <a:ea typeface="幼圆" panose="02010509060101010101" pitchFamily="49" charset="-122"/>
                <a:cs typeface="Times New Roman" panose="02020603050405020304" pitchFamily="18" charset="0"/>
              </a:rPr>
              <a:t>4) Node removal of BST</a:t>
            </a:r>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rPr>
              <a:t>二叉排序树结点的删除</a:t>
            </a:r>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要删除二叉排序树的某个结点而仍然保持二叉排序树的规则比插入一个结点要</a:t>
            </a:r>
            <a:r>
              <a:rPr kumimoji="1" lang="zh-CN" altLang="en-US" sz="2400" b="1" u="sng"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复杂些</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。需要考虑三种情况：</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marL="914400" lvl="1" indent="-457200">
              <a:lnSpc>
                <a:spcPct val="120000"/>
              </a:lnSpc>
              <a:buFont typeface="+mj-ea"/>
              <a:buAutoNum type="circleNumDbPlain"/>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没有孩子结点</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marL="914400" lvl="1" indent="-457200">
              <a:lnSpc>
                <a:spcPct val="120000"/>
              </a:lnSpc>
              <a:buFont typeface="+mj-ea"/>
              <a:buAutoNum type="circleNumDbPlain"/>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只有左子树或只有右子树</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marL="914400" lvl="1" indent="-457200">
              <a:lnSpc>
                <a:spcPct val="120000"/>
              </a:lnSpc>
              <a:buFont typeface="+mj-ea"/>
              <a:buAutoNum type="circleNumDbPlain"/>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左右子树均不空</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假设指针</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指向要删除的结点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指针</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f</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指向*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的父结点，并且</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假设*</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是*</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f</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的左孩子</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，如图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所示。</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 name="组合 1"/>
          <p:cNvGrpSpPr/>
          <p:nvPr/>
        </p:nvGrpSpPr>
        <p:grpSpPr>
          <a:xfrm>
            <a:off x="5172075" y="4149080"/>
            <a:ext cx="1787525" cy="2381250"/>
            <a:chOff x="3648075" y="4292600"/>
            <a:chExt cx="1787525" cy="2381250"/>
          </a:xfrm>
        </p:grpSpPr>
        <p:grpSp>
          <p:nvGrpSpPr>
            <p:cNvPr id="59432" name="Group 40"/>
            <p:cNvGrpSpPr/>
            <p:nvPr/>
          </p:nvGrpSpPr>
          <p:grpSpPr bwMode="auto">
            <a:xfrm>
              <a:off x="3648075" y="4292600"/>
              <a:ext cx="1787525" cy="2092325"/>
              <a:chOff x="2298" y="2416"/>
              <a:chExt cx="1126" cy="1318"/>
            </a:xfrm>
          </p:grpSpPr>
          <p:sp>
            <p:nvSpPr>
              <p:cNvPr id="59401" name="Oval 9"/>
              <p:cNvSpPr>
                <a:spLocks noChangeArrowheads="1"/>
              </p:cNvSpPr>
              <p:nvPr/>
            </p:nvSpPr>
            <p:spPr bwMode="auto">
              <a:xfrm>
                <a:off x="3018" y="2651"/>
                <a:ext cx="239" cy="25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59402" name="Oval 10"/>
              <p:cNvSpPr>
                <a:spLocks noChangeArrowheads="1"/>
              </p:cNvSpPr>
              <p:nvPr/>
            </p:nvSpPr>
            <p:spPr bwMode="auto">
              <a:xfrm>
                <a:off x="2741" y="2953"/>
                <a:ext cx="239" cy="25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P</a:t>
                </a:r>
                <a:endParaRPr kumimoji="1" lang="en-US" altLang="zh-CN" sz="2400" dirty="0">
                  <a:latin typeface="Times New Roman" panose="02020603050405020304" pitchFamily="18" charset="0"/>
                </a:endParaRPr>
              </a:p>
            </p:txBody>
          </p:sp>
          <p:cxnSp>
            <p:nvCxnSpPr>
              <p:cNvPr id="59403" name="AutoShape 11"/>
              <p:cNvCxnSpPr>
                <a:cxnSpLocks noChangeShapeType="1"/>
                <a:stCxn id="59401" idx="3"/>
                <a:endCxn id="59402" idx="7"/>
              </p:cNvCxnSpPr>
              <p:nvPr/>
            </p:nvCxnSpPr>
            <p:spPr bwMode="auto">
              <a:xfrm flipH="1">
                <a:off x="2945" y="2881"/>
                <a:ext cx="108" cy="101"/>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05" name="AutoShape 13"/>
              <p:cNvCxnSpPr>
                <a:cxnSpLocks noChangeShapeType="1"/>
                <a:stCxn id="59402" idx="3"/>
                <a:endCxn id="59406" idx="8"/>
              </p:cNvCxnSpPr>
              <p:nvPr/>
            </p:nvCxnSpPr>
            <p:spPr bwMode="auto">
              <a:xfrm flipH="1">
                <a:off x="2596" y="3183"/>
                <a:ext cx="180" cy="14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06" name="AutoShape 14"/>
              <p:cNvSpPr>
                <a:spLocks noChangeArrowheads="1"/>
              </p:cNvSpPr>
              <p:nvPr/>
            </p:nvSpPr>
            <p:spPr bwMode="auto">
              <a:xfrm flipH="1" flipV="1">
                <a:off x="2298" y="3385"/>
                <a:ext cx="318" cy="349"/>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endParaRPr kumimoji="1" lang="en-US" altLang="zh-CN" sz="2400">
                  <a:solidFill>
                    <a:srgbClr val="FF0000"/>
                  </a:solidFill>
                  <a:latin typeface="Times New Roman" panose="02020603050405020304" pitchFamily="18" charset="0"/>
                </a:endParaRPr>
              </a:p>
              <a:p>
                <a:pPr algn="ctr"/>
                <a:endParaRPr kumimoji="1" lang="en-US" altLang="zh-CN" sz="2400">
                  <a:solidFill>
                    <a:srgbClr val="FF0000"/>
                  </a:solidFill>
                  <a:latin typeface="Times New Roman" panose="02020603050405020304" pitchFamily="18" charset="0"/>
                </a:endParaRPr>
              </a:p>
              <a:p>
                <a:pPr algn="ctr"/>
                <a:r>
                  <a:rPr kumimoji="1" lang="en-US" altLang="zh-CN" sz="2400">
                    <a:solidFill>
                      <a:srgbClr val="FF0000"/>
                    </a:solidFill>
                    <a:latin typeface="Times New Roman" panose="02020603050405020304" pitchFamily="18" charset="0"/>
                  </a:rPr>
                  <a:t>P</a:t>
                </a:r>
                <a:r>
                  <a:rPr kumimoji="1" lang="en-US" altLang="zh-CN" sz="2400" baseline="-25000">
                    <a:solidFill>
                      <a:srgbClr val="FF0000"/>
                    </a:solidFill>
                    <a:latin typeface="Times New Roman" panose="02020603050405020304" pitchFamily="18" charset="0"/>
                  </a:rPr>
                  <a:t>L</a:t>
                </a:r>
                <a:endParaRPr kumimoji="1" lang="en-US" altLang="zh-CN" sz="2400" baseline="-25000">
                  <a:solidFill>
                    <a:srgbClr val="FF0000"/>
                  </a:solidFill>
                  <a:latin typeface="Times New Roman" panose="02020603050405020304" pitchFamily="18" charset="0"/>
                </a:endParaRPr>
              </a:p>
            </p:txBody>
          </p:sp>
          <p:sp>
            <p:nvSpPr>
              <p:cNvPr id="59410" name="AutoShape 18"/>
              <p:cNvSpPr>
                <a:spLocks noChangeArrowheads="1"/>
              </p:cNvSpPr>
              <p:nvPr/>
            </p:nvSpPr>
            <p:spPr bwMode="auto">
              <a:xfrm flipV="1">
                <a:off x="3106" y="3384"/>
                <a:ext cx="318" cy="350"/>
              </a:xfrm>
              <a:prstGeom prst="wedgeEllipseCallout">
                <a:avLst>
                  <a:gd name="adj1" fmla="val -43750"/>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r>
                  <a:rPr kumimoji="1" lang="en-US" altLang="zh-CN" sz="2400">
                    <a:solidFill>
                      <a:srgbClr val="FF0000"/>
                    </a:solidFill>
                    <a:latin typeface="Times New Roman" panose="02020603050405020304" pitchFamily="18" charset="0"/>
                  </a:rPr>
                  <a:t>P</a:t>
                </a:r>
                <a:r>
                  <a:rPr kumimoji="1" lang="en-US" altLang="zh-CN" sz="2400" baseline="-25000">
                    <a:solidFill>
                      <a:srgbClr val="FF0000"/>
                    </a:solidFill>
                    <a:latin typeface="Times New Roman" panose="02020603050405020304" pitchFamily="18" charset="0"/>
                  </a:rPr>
                  <a:t>R</a:t>
                </a:r>
                <a:endParaRPr kumimoji="1" lang="en-US" altLang="zh-CN" sz="2400" baseline="-25000">
                  <a:solidFill>
                    <a:srgbClr val="FF0000"/>
                  </a:solidFill>
                  <a:latin typeface="Times New Roman" panose="02020603050405020304" pitchFamily="18" charset="0"/>
                </a:endParaRPr>
              </a:p>
            </p:txBody>
          </p:sp>
          <p:cxnSp>
            <p:nvCxnSpPr>
              <p:cNvPr id="59411" name="AutoShape 19"/>
              <p:cNvCxnSpPr>
                <a:cxnSpLocks noChangeShapeType="1"/>
                <a:stCxn id="59402" idx="5"/>
                <a:endCxn id="59410" idx="8"/>
              </p:cNvCxnSpPr>
              <p:nvPr/>
            </p:nvCxnSpPr>
            <p:spPr bwMode="auto">
              <a:xfrm>
                <a:off x="2945" y="3183"/>
                <a:ext cx="180"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18" name="Line 26"/>
              <p:cNvSpPr>
                <a:spLocks noChangeShapeType="1"/>
              </p:cNvSpPr>
              <p:nvPr/>
            </p:nvSpPr>
            <p:spPr bwMode="auto">
              <a:xfrm>
                <a:off x="3218" y="2867"/>
                <a:ext cx="159" cy="173"/>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9" name="Text Box 27"/>
              <p:cNvSpPr txBox="1">
                <a:spLocks noChangeArrowheads="1"/>
              </p:cNvSpPr>
              <p:nvPr/>
            </p:nvSpPr>
            <p:spPr bwMode="auto">
              <a:xfrm>
                <a:off x="2699" y="2416"/>
                <a:ext cx="17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59420" name="Text Box 28"/>
              <p:cNvSpPr txBox="1">
                <a:spLocks noChangeArrowheads="1"/>
              </p:cNvSpPr>
              <p:nvPr/>
            </p:nvSpPr>
            <p:spPr bwMode="auto">
              <a:xfrm>
                <a:off x="2472" y="2688"/>
                <a:ext cx="21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rPr>
                  <a:t>p</a:t>
                </a:r>
                <a:endParaRPr kumimoji="1" lang="en-US" altLang="zh-CN" sz="2400">
                  <a:latin typeface="Times New Roman" panose="02020603050405020304" pitchFamily="18" charset="0"/>
                </a:endParaRPr>
              </a:p>
            </p:txBody>
          </p:sp>
          <p:cxnSp>
            <p:nvCxnSpPr>
              <p:cNvPr id="59421" name="AutoShape 29"/>
              <p:cNvCxnSpPr>
                <a:cxnSpLocks noChangeShapeType="1"/>
              </p:cNvCxnSpPr>
              <p:nvPr/>
            </p:nvCxnSpPr>
            <p:spPr bwMode="auto">
              <a:xfrm>
                <a:off x="2884" y="2539"/>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22" name="AutoShape 30"/>
              <p:cNvCxnSpPr>
                <a:cxnSpLocks noChangeShapeType="1"/>
              </p:cNvCxnSpPr>
              <p:nvPr/>
            </p:nvCxnSpPr>
            <p:spPr bwMode="auto">
              <a:xfrm>
                <a:off x="2642" y="2828"/>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9429" name="Text Box 37"/>
            <p:cNvSpPr txBox="1">
              <a:spLocks noChangeArrowheads="1"/>
            </p:cNvSpPr>
            <p:nvPr/>
          </p:nvSpPr>
          <p:spPr bwMode="auto">
            <a:xfrm>
              <a:off x="4283968" y="6213475"/>
              <a:ext cx="52133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rPr>
                <a:t>(a)</a:t>
              </a:r>
              <a:endParaRPr kumimoji="1" lang="en-US" altLang="zh-CN" sz="2400"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397">
                                            <p:txEl>
                                              <p:pRg st="2" end="2"/>
                                            </p:txEl>
                                          </p:spTgt>
                                        </p:tgtEl>
                                        <p:attrNameLst>
                                          <p:attrName>style.visibility</p:attrName>
                                        </p:attrNameLst>
                                      </p:cBhvr>
                                      <p:to>
                                        <p:strVal val="visible"/>
                                      </p:to>
                                    </p:set>
                                    <p:animEffect transition="in" filter="fade">
                                      <p:cBhvr>
                                        <p:cTn id="7" dur="1000"/>
                                        <p:tgtEl>
                                          <p:spTgt spid="59397">
                                            <p:txEl>
                                              <p:pRg st="2" end="2"/>
                                            </p:txEl>
                                          </p:spTgt>
                                        </p:tgtEl>
                                      </p:cBhvr>
                                    </p:animEffect>
                                    <p:anim calcmode="lin" valueType="num">
                                      <p:cBhvr>
                                        <p:cTn id="8" dur="1000" fill="hold"/>
                                        <p:tgtEl>
                                          <p:spTgt spid="5939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939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397">
                                            <p:txEl>
                                              <p:pRg st="3" end="3"/>
                                            </p:txEl>
                                          </p:spTgt>
                                        </p:tgtEl>
                                        <p:attrNameLst>
                                          <p:attrName>style.visibility</p:attrName>
                                        </p:attrNameLst>
                                      </p:cBhvr>
                                      <p:to>
                                        <p:strVal val="visible"/>
                                      </p:to>
                                    </p:set>
                                    <p:animEffect transition="in" filter="fade">
                                      <p:cBhvr>
                                        <p:cTn id="14" dur="1000"/>
                                        <p:tgtEl>
                                          <p:spTgt spid="59397">
                                            <p:txEl>
                                              <p:pRg st="3" end="3"/>
                                            </p:txEl>
                                          </p:spTgt>
                                        </p:tgtEl>
                                      </p:cBhvr>
                                    </p:animEffect>
                                    <p:anim calcmode="lin" valueType="num">
                                      <p:cBhvr>
                                        <p:cTn id="15" dur="1000" fill="hold"/>
                                        <p:tgtEl>
                                          <p:spTgt spid="5939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939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9397">
                                            <p:txEl>
                                              <p:pRg st="4" end="4"/>
                                            </p:txEl>
                                          </p:spTgt>
                                        </p:tgtEl>
                                        <p:attrNameLst>
                                          <p:attrName>style.visibility</p:attrName>
                                        </p:attrNameLst>
                                      </p:cBhvr>
                                      <p:to>
                                        <p:strVal val="visible"/>
                                      </p:to>
                                    </p:set>
                                    <p:animEffect transition="in" filter="fade">
                                      <p:cBhvr>
                                        <p:cTn id="21" dur="1000"/>
                                        <p:tgtEl>
                                          <p:spTgt spid="59397">
                                            <p:txEl>
                                              <p:pRg st="4" end="4"/>
                                            </p:txEl>
                                          </p:spTgt>
                                        </p:tgtEl>
                                      </p:cBhvr>
                                    </p:animEffect>
                                    <p:anim calcmode="lin" valueType="num">
                                      <p:cBhvr>
                                        <p:cTn id="22" dur="1000" fill="hold"/>
                                        <p:tgtEl>
                                          <p:spTgt spid="5939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939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9397">
                                            <p:txEl>
                                              <p:pRg st="5" end="5"/>
                                            </p:txEl>
                                          </p:spTgt>
                                        </p:tgtEl>
                                        <p:attrNameLst>
                                          <p:attrName>style.visibility</p:attrName>
                                        </p:attrNameLst>
                                      </p:cBhvr>
                                      <p:to>
                                        <p:strVal val="visible"/>
                                      </p:to>
                                    </p:set>
                                    <p:animEffect transition="in" filter="fade">
                                      <p:cBhvr>
                                        <p:cTn id="28" dur="1000"/>
                                        <p:tgtEl>
                                          <p:spTgt spid="59397">
                                            <p:txEl>
                                              <p:pRg st="5" end="5"/>
                                            </p:txEl>
                                          </p:spTgt>
                                        </p:tgtEl>
                                      </p:cBhvr>
                                    </p:animEffect>
                                    <p:anim calcmode="lin" valueType="num">
                                      <p:cBhvr>
                                        <p:cTn id="29" dur="1000" fill="hold"/>
                                        <p:tgtEl>
                                          <p:spTgt spid="5939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59397">
                                            <p:txEl>
                                              <p:pRg st="5" end="5"/>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960755" y="404495"/>
            <a:ext cx="1044194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(1)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叶子</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结点，由于删除叶子结点不破坏整棵树的结构，因此，只需要修改其双亲结点的指针即可。</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只有左子树</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1" baseline="-250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L</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或只有右子树</a:t>
            </a:r>
            <a:r>
              <a:rPr kumimoji="1" lang="en-US" altLang="zh-CN"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1" baseline="-250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R</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，此时只要令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或</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直接成为其双亲结点*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f</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的左子树即可。（为什么？）</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4" name="组合 3"/>
          <p:cNvGrpSpPr/>
          <p:nvPr/>
        </p:nvGrpSpPr>
        <p:grpSpPr>
          <a:xfrm>
            <a:off x="2881316" y="2492377"/>
            <a:ext cx="1504949" cy="3413144"/>
            <a:chOff x="1357316" y="2492377"/>
            <a:chExt cx="1504949" cy="3413144"/>
          </a:xfrm>
        </p:grpSpPr>
        <p:grpSp>
          <p:nvGrpSpPr>
            <p:cNvPr id="248914" name="Group 82"/>
            <p:cNvGrpSpPr/>
            <p:nvPr/>
          </p:nvGrpSpPr>
          <p:grpSpPr bwMode="auto">
            <a:xfrm>
              <a:off x="1357316" y="2492377"/>
              <a:ext cx="1485904" cy="1309688"/>
              <a:chOff x="855" y="1570"/>
              <a:chExt cx="936" cy="825"/>
            </a:xfrm>
          </p:grpSpPr>
          <p:grpSp>
            <p:nvGrpSpPr>
              <p:cNvPr id="248836" name="Group 4"/>
              <p:cNvGrpSpPr/>
              <p:nvPr/>
            </p:nvGrpSpPr>
            <p:grpSpPr bwMode="auto">
              <a:xfrm>
                <a:off x="1153" y="1834"/>
                <a:ext cx="518" cy="561"/>
                <a:chOff x="768" y="1440"/>
                <a:chExt cx="624" cy="624"/>
              </a:xfrm>
            </p:grpSpPr>
            <p:sp>
              <p:nvSpPr>
                <p:cNvPr id="248837" name="Oval 5"/>
                <p:cNvSpPr>
                  <a:spLocks noChangeArrowheads="1"/>
                </p:cNvSpPr>
                <p:nvPr/>
              </p:nvSpPr>
              <p:spPr bwMode="auto">
                <a:xfrm>
                  <a:off x="1104" y="1440"/>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248838" name="Oval 6"/>
                <p:cNvSpPr>
                  <a:spLocks noChangeArrowheads="1"/>
                </p:cNvSpPr>
                <p:nvPr/>
              </p:nvSpPr>
              <p:spPr bwMode="auto">
                <a:xfrm>
                  <a:off x="768" y="177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P</a:t>
                  </a:r>
                  <a:endParaRPr kumimoji="1" lang="en-US" altLang="zh-CN" sz="2400">
                    <a:latin typeface="Times New Roman" panose="02020603050405020304" pitchFamily="18" charset="0"/>
                  </a:endParaRPr>
                </a:p>
              </p:txBody>
            </p:sp>
            <p:cxnSp>
              <p:nvCxnSpPr>
                <p:cNvPr id="248839" name="AutoShape 7"/>
                <p:cNvCxnSpPr>
                  <a:cxnSpLocks noChangeShapeType="1"/>
                  <a:stCxn id="248837" idx="3"/>
                  <a:endCxn id="248838" idx="7"/>
                </p:cNvCxnSpPr>
                <p:nvPr/>
              </p:nvCxnSpPr>
              <p:spPr bwMode="auto">
                <a:xfrm flipH="1">
                  <a:off x="1014" y="1686"/>
                  <a:ext cx="132" cy="13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8844" name="Line 12"/>
              <p:cNvSpPr>
                <a:spLocks noChangeShapeType="1"/>
              </p:cNvSpPr>
              <p:nvPr/>
            </p:nvSpPr>
            <p:spPr bwMode="auto">
              <a:xfrm>
                <a:off x="1632" y="2050"/>
                <a:ext cx="159" cy="173"/>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45" name="Text Box 13"/>
              <p:cNvSpPr txBox="1">
                <a:spLocks noChangeArrowheads="1"/>
              </p:cNvSpPr>
              <p:nvPr/>
            </p:nvSpPr>
            <p:spPr bwMode="auto">
              <a:xfrm>
                <a:off x="1112" y="1570"/>
                <a:ext cx="17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248846" name="Text Box 14"/>
              <p:cNvSpPr txBox="1">
                <a:spLocks noChangeArrowheads="1"/>
              </p:cNvSpPr>
              <p:nvPr/>
            </p:nvSpPr>
            <p:spPr bwMode="auto">
              <a:xfrm>
                <a:off x="855" y="1857"/>
                <a:ext cx="21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p</a:t>
                </a:r>
                <a:endParaRPr kumimoji="1" lang="en-US" altLang="zh-CN" sz="2400" dirty="0">
                  <a:latin typeface="Times New Roman" panose="02020603050405020304" pitchFamily="18" charset="0"/>
                </a:endParaRPr>
              </a:p>
            </p:txBody>
          </p:sp>
          <p:cxnSp>
            <p:nvCxnSpPr>
              <p:cNvPr id="248847" name="AutoShape 15"/>
              <p:cNvCxnSpPr>
                <a:cxnSpLocks noChangeShapeType="1"/>
              </p:cNvCxnSpPr>
              <p:nvPr/>
            </p:nvCxnSpPr>
            <p:spPr bwMode="auto">
              <a:xfrm>
                <a:off x="1306" y="1734"/>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848" name="AutoShape 16"/>
              <p:cNvCxnSpPr>
                <a:cxnSpLocks noChangeShapeType="1"/>
              </p:cNvCxnSpPr>
              <p:nvPr/>
            </p:nvCxnSpPr>
            <p:spPr bwMode="auto">
              <a:xfrm>
                <a:off x="1036" y="2029"/>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8880" name="AutoShape 48"/>
            <p:cNvSpPr>
              <a:spLocks noChangeArrowheads="1"/>
            </p:cNvSpPr>
            <p:nvPr/>
          </p:nvSpPr>
          <p:spPr bwMode="auto">
            <a:xfrm>
              <a:off x="2195513" y="4292600"/>
              <a:ext cx="288925" cy="431800"/>
            </a:xfrm>
            <a:prstGeom prst="downArrow">
              <a:avLst>
                <a:gd name="adj1" fmla="val 50000"/>
                <a:gd name="adj2" fmla="val 3736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248911" name="Group 79"/>
            <p:cNvGrpSpPr/>
            <p:nvPr/>
          </p:nvGrpSpPr>
          <p:grpSpPr bwMode="auto">
            <a:xfrm>
              <a:off x="1851027" y="4868880"/>
              <a:ext cx="1011238" cy="1036641"/>
              <a:chOff x="1166" y="3067"/>
              <a:chExt cx="637" cy="653"/>
            </a:xfrm>
          </p:grpSpPr>
          <p:sp>
            <p:nvSpPr>
              <p:cNvPr id="248885" name="Oval 53"/>
              <p:cNvSpPr>
                <a:spLocks noChangeArrowheads="1"/>
              </p:cNvSpPr>
              <p:nvPr/>
            </p:nvSpPr>
            <p:spPr bwMode="auto">
              <a:xfrm>
                <a:off x="1444" y="3331"/>
                <a:ext cx="239" cy="25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endParaRPr kumimoji="1" lang="en-US" altLang="zh-CN" sz="2400">
                  <a:latin typeface="Times New Roman" panose="02020603050405020304" pitchFamily="18" charset="0"/>
                </a:endParaRPr>
              </a:p>
            </p:txBody>
          </p:sp>
          <p:sp>
            <p:nvSpPr>
              <p:cNvPr id="248888" name="Line 56"/>
              <p:cNvSpPr>
                <a:spLocks noChangeShapeType="1"/>
              </p:cNvSpPr>
              <p:nvPr/>
            </p:nvSpPr>
            <p:spPr bwMode="auto">
              <a:xfrm>
                <a:off x="1644" y="3547"/>
                <a:ext cx="159" cy="173"/>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89" name="Text Box 57"/>
              <p:cNvSpPr txBox="1">
                <a:spLocks noChangeArrowheads="1"/>
              </p:cNvSpPr>
              <p:nvPr/>
            </p:nvSpPr>
            <p:spPr bwMode="auto">
              <a:xfrm>
                <a:off x="1166" y="3067"/>
                <a:ext cx="17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cxnSp>
            <p:nvCxnSpPr>
              <p:cNvPr id="248891" name="AutoShape 59"/>
              <p:cNvCxnSpPr>
                <a:cxnSpLocks noChangeShapeType="1"/>
              </p:cNvCxnSpPr>
              <p:nvPr/>
            </p:nvCxnSpPr>
            <p:spPr bwMode="auto">
              <a:xfrm>
                <a:off x="1327" y="3221"/>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2" name="组合 1"/>
          <p:cNvGrpSpPr/>
          <p:nvPr/>
        </p:nvGrpSpPr>
        <p:grpSpPr>
          <a:xfrm>
            <a:off x="5159375" y="2492896"/>
            <a:ext cx="1651000" cy="3827780"/>
            <a:chOff x="3635375" y="2492896"/>
            <a:chExt cx="1651000" cy="3827780"/>
          </a:xfrm>
        </p:grpSpPr>
        <p:grpSp>
          <p:nvGrpSpPr>
            <p:cNvPr id="248850" name="Group 18"/>
            <p:cNvGrpSpPr/>
            <p:nvPr/>
          </p:nvGrpSpPr>
          <p:grpSpPr bwMode="auto">
            <a:xfrm>
              <a:off x="4273550" y="2911475"/>
              <a:ext cx="822325" cy="890588"/>
              <a:chOff x="768" y="1440"/>
              <a:chExt cx="624" cy="624"/>
            </a:xfrm>
          </p:grpSpPr>
          <p:sp>
            <p:nvSpPr>
              <p:cNvPr id="248851" name="Oval 19"/>
              <p:cNvSpPr>
                <a:spLocks noChangeArrowheads="1"/>
              </p:cNvSpPr>
              <p:nvPr/>
            </p:nvSpPr>
            <p:spPr bwMode="auto">
              <a:xfrm>
                <a:off x="1104" y="1440"/>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endParaRPr kumimoji="1" lang="en-US" altLang="zh-CN" sz="2400">
                  <a:latin typeface="Times New Roman" panose="02020603050405020304" pitchFamily="18" charset="0"/>
                </a:endParaRPr>
              </a:p>
            </p:txBody>
          </p:sp>
          <p:sp>
            <p:nvSpPr>
              <p:cNvPr id="248852" name="Oval 20"/>
              <p:cNvSpPr>
                <a:spLocks noChangeArrowheads="1"/>
              </p:cNvSpPr>
              <p:nvPr/>
            </p:nvSpPr>
            <p:spPr bwMode="auto">
              <a:xfrm>
                <a:off x="768" y="177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P</a:t>
                </a:r>
                <a:endParaRPr kumimoji="1" lang="en-US" altLang="zh-CN" sz="2400">
                  <a:latin typeface="Times New Roman" panose="02020603050405020304" pitchFamily="18" charset="0"/>
                </a:endParaRPr>
              </a:p>
            </p:txBody>
          </p:sp>
          <p:cxnSp>
            <p:nvCxnSpPr>
              <p:cNvPr id="248853" name="AutoShape 21"/>
              <p:cNvCxnSpPr>
                <a:cxnSpLocks noChangeShapeType="1"/>
                <a:stCxn id="248851" idx="3"/>
                <a:endCxn id="248852" idx="7"/>
              </p:cNvCxnSpPr>
              <p:nvPr/>
            </p:nvCxnSpPr>
            <p:spPr bwMode="auto">
              <a:xfrm flipH="1">
                <a:off x="1014" y="1686"/>
                <a:ext cx="132" cy="13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48854" name="AutoShape 22"/>
            <p:cNvCxnSpPr>
              <a:cxnSpLocks noChangeShapeType="1"/>
              <a:stCxn id="248852" idx="3"/>
            </p:cNvCxnSpPr>
            <p:nvPr/>
          </p:nvCxnSpPr>
          <p:spPr bwMode="auto">
            <a:xfrm flipH="1">
              <a:off x="4092575" y="3756025"/>
              <a:ext cx="236538" cy="2571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55" name="AutoShape 23"/>
            <p:cNvSpPr>
              <a:spLocks noChangeArrowheads="1"/>
            </p:cNvSpPr>
            <p:nvPr/>
          </p:nvSpPr>
          <p:spPr bwMode="auto">
            <a:xfrm flipH="1" flipV="1">
              <a:off x="3635375" y="4076586"/>
              <a:ext cx="504825" cy="534035"/>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br>
                <a:rPr kumimoji="1" lang="en-US" altLang="zh-CN" sz="2400">
                  <a:latin typeface="Times New Roman" panose="02020603050405020304" pitchFamily="18" charset="0"/>
                </a:rPr>
              </a:b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a:latin typeface="Times New Roman" panose="02020603050405020304" pitchFamily="18" charset="0"/>
              </a:endParaRPr>
            </a:p>
            <a:p>
              <a:pPr algn="ctr"/>
              <a:endParaRPr kumimoji="1" lang="en-US" altLang="zh-CN" sz="2400" baseline="-25000">
                <a:latin typeface="Times New Roman" panose="02020603050405020304" pitchFamily="18" charset="0"/>
              </a:endParaRPr>
            </a:p>
            <a:p>
              <a:pPr algn="ctr"/>
              <a:r>
                <a:rPr kumimoji="1" lang="en-US" altLang="zh-CN" sz="2400">
                  <a:latin typeface="Times New Roman" panose="02020603050405020304" pitchFamily="18" charset="0"/>
                  <a:sym typeface="+mn-ea"/>
                </a:rPr>
                <a:t>P</a:t>
              </a:r>
              <a:r>
                <a:rPr kumimoji="1" lang="en-US" altLang="zh-CN" sz="2400" baseline="-25000">
                  <a:latin typeface="Times New Roman" panose="02020603050405020304" pitchFamily="18" charset="0"/>
                  <a:sym typeface="+mn-ea"/>
                </a:rPr>
                <a:t>L</a:t>
              </a:r>
              <a:endParaRPr kumimoji="1" lang="en-US" altLang="zh-CN" sz="2400" baseline="-25000">
                <a:latin typeface="Times New Roman" panose="02020603050405020304" pitchFamily="18" charset="0"/>
              </a:endParaRPr>
            </a:p>
          </p:txBody>
        </p:sp>
        <p:sp>
          <p:nvSpPr>
            <p:cNvPr id="248858" name="Line 26"/>
            <p:cNvSpPr>
              <a:spLocks noChangeShapeType="1"/>
            </p:cNvSpPr>
            <p:nvPr/>
          </p:nvSpPr>
          <p:spPr bwMode="auto">
            <a:xfrm>
              <a:off x="5033963" y="3254375"/>
              <a:ext cx="252412" cy="274638"/>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59" name="Text Box 27"/>
            <p:cNvSpPr txBox="1">
              <a:spLocks noChangeArrowheads="1"/>
            </p:cNvSpPr>
            <p:nvPr/>
          </p:nvSpPr>
          <p:spPr bwMode="auto">
            <a:xfrm>
              <a:off x="4211960" y="2492896"/>
              <a:ext cx="284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248860" name="Text Box 28"/>
            <p:cNvSpPr txBox="1">
              <a:spLocks noChangeArrowheads="1"/>
            </p:cNvSpPr>
            <p:nvPr/>
          </p:nvSpPr>
          <p:spPr bwMode="auto">
            <a:xfrm>
              <a:off x="3779912" y="2947804"/>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p</a:t>
              </a:r>
              <a:endParaRPr kumimoji="1" lang="en-US" altLang="zh-CN" sz="2400" dirty="0">
                <a:latin typeface="Times New Roman" panose="02020603050405020304" pitchFamily="18" charset="0"/>
              </a:endParaRPr>
            </a:p>
          </p:txBody>
        </p:sp>
        <p:cxnSp>
          <p:nvCxnSpPr>
            <p:cNvPr id="248861" name="AutoShape 29"/>
            <p:cNvCxnSpPr>
              <a:cxnSpLocks noChangeShapeType="1"/>
            </p:cNvCxnSpPr>
            <p:nvPr/>
          </p:nvCxnSpPr>
          <p:spPr bwMode="auto">
            <a:xfrm>
              <a:off x="4513038" y="2769577"/>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862" name="AutoShape 30"/>
            <p:cNvCxnSpPr>
              <a:cxnSpLocks noChangeShapeType="1"/>
            </p:cNvCxnSpPr>
            <p:nvPr/>
          </p:nvCxnSpPr>
          <p:spPr bwMode="auto">
            <a:xfrm>
              <a:off x="4098758" y="3213641"/>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81" name="AutoShape 49"/>
            <p:cNvSpPr>
              <a:spLocks noChangeArrowheads="1"/>
            </p:cNvSpPr>
            <p:nvPr/>
          </p:nvSpPr>
          <p:spPr bwMode="auto">
            <a:xfrm>
              <a:off x="4500563" y="4292600"/>
              <a:ext cx="288925" cy="431800"/>
            </a:xfrm>
            <a:prstGeom prst="downArrow">
              <a:avLst>
                <a:gd name="adj1" fmla="val 50000"/>
                <a:gd name="adj2" fmla="val 3736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48895" name="Oval 63"/>
            <p:cNvSpPr>
              <a:spLocks noChangeArrowheads="1"/>
            </p:cNvSpPr>
            <p:nvPr/>
          </p:nvSpPr>
          <p:spPr bwMode="auto">
            <a:xfrm>
              <a:off x="4716463" y="5072063"/>
              <a:ext cx="379412" cy="411162"/>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endParaRPr kumimoji="1" lang="en-US" altLang="zh-CN" sz="2400">
                <a:latin typeface="Times New Roman" panose="02020603050405020304" pitchFamily="18" charset="0"/>
              </a:endParaRPr>
            </a:p>
          </p:txBody>
        </p:sp>
        <p:cxnSp>
          <p:nvCxnSpPr>
            <p:cNvPr id="248898" name="AutoShape 66"/>
            <p:cNvCxnSpPr>
              <a:cxnSpLocks noChangeShapeType="1"/>
            </p:cNvCxnSpPr>
            <p:nvPr/>
          </p:nvCxnSpPr>
          <p:spPr bwMode="auto">
            <a:xfrm flipH="1">
              <a:off x="4513263" y="5414963"/>
              <a:ext cx="236537" cy="2571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99" name="AutoShape 67"/>
            <p:cNvSpPr>
              <a:spLocks noChangeArrowheads="1"/>
            </p:cNvSpPr>
            <p:nvPr/>
          </p:nvSpPr>
          <p:spPr bwMode="auto">
            <a:xfrm flipH="1" flipV="1">
              <a:off x="4067175" y="5733936"/>
              <a:ext cx="504825" cy="586740"/>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endParaRPr kumimoji="1" lang="en-US" altLang="zh-CN" sz="2400" dirty="0">
                <a:solidFill>
                  <a:srgbClr val="FF0000"/>
                </a:solidFill>
                <a:latin typeface="Times New Roman" panose="02020603050405020304" pitchFamily="18" charset="0"/>
              </a:endParaRPr>
            </a:p>
            <a:p>
              <a:pPr algn="ctr"/>
              <a:r>
                <a:rPr kumimoji="1" lang="en-US" altLang="zh-CN" sz="2400" dirty="0">
                  <a:solidFill>
                    <a:srgbClr val="FF0000"/>
                  </a:solidFill>
                  <a:latin typeface="Times New Roman" panose="02020603050405020304" pitchFamily="18" charset="0"/>
                </a:rPr>
                <a:t>P</a:t>
              </a:r>
              <a:r>
                <a:rPr kumimoji="1" lang="en-US" altLang="zh-CN" sz="2400" baseline="-25000" dirty="0">
                  <a:solidFill>
                    <a:srgbClr val="FF0000"/>
                  </a:solidFill>
                  <a:latin typeface="Times New Roman" panose="02020603050405020304" pitchFamily="18" charset="0"/>
                </a:rPr>
                <a:t>L</a:t>
              </a:r>
              <a:endParaRPr kumimoji="1" lang="en-US" altLang="zh-CN" sz="2400" baseline="-25000" dirty="0">
                <a:solidFill>
                  <a:srgbClr val="FF0000"/>
                </a:solidFill>
                <a:latin typeface="Times New Roman" panose="02020603050405020304" pitchFamily="18" charset="0"/>
              </a:endParaRPr>
            </a:p>
          </p:txBody>
        </p:sp>
        <p:sp>
          <p:nvSpPr>
            <p:cNvPr id="248900" name="Line 68"/>
            <p:cNvSpPr>
              <a:spLocks noChangeShapeType="1"/>
            </p:cNvSpPr>
            <p:nvPr/>
          </p:nvSpPr>
          <p:spPr bwMode="auto">
            <a:xfrm>
              <a:off x="5033963" y="5414963"/>
              <a:ext cx="252412" cy="274637"/>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901" name="Text Box 69"/>
            <p:cNvSpPr txBox="1">
              <a:spLocks noChangeArrowheads="1"/>
            </p:cNvSpPr>
            <p:nvPr/>
          </p:nvSpPr>
          <p:spPr bwMode="auto">
            <a:xfrm>
              <a:off x="4221862" y="4721225"/>
              <a:ext cx="284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cxnSp>
          <p:nvCxnSpPr>
            <p:cNvPr id="248903" name="AutoShape 71"/>
            <p:cNvCxnSpPr>
              <a:cxnSpLocks noChangeShapeType="1"/>
            </p:cNvCxnSpPr>
            <p:nvPr/>
          </p:nvCxnSpPr>
          <p:spPr bwMode="auto">
            <a:xfrm>
              <a:off x="4488593" y="4943199"/>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 name="组合 2"/>
          <p:cNvGrpSpPr/>
          <p:nvPr/>
        </p:nvGrpSpPr>
        <p:grpSpPr>
          <a:xfrm>
            <a:off x="7896200" y="2539752"/>
            <a:ext cx="1584325" cy="3780790"/>
            <a:chOff x="6372200" y="2539752"/>
            <a:chExt cx="1584325" cy="3780790"/>
          </a:xfrm>
        </p:grpSpPr>
        <p:grpSp>
          <p:nvGrpSpPr>
            <p:cNvPr id="248865" name="Group 33"/>
            <p:cNvGrpSpPr/>
            <p:nvPr/>
          </p:nvGrpSpPr>
          <p:grpSpPr bwMode="auto">
            <a:xfrm>
              <a:off x="6872288" y="2911475"/>
              <a:ext cx="822325" cy="890588"/>
              <a:chOff x="768" y="1440"/>
              <a:chExt cx="624" cy="624"/>
            </a:xfrm>
          </p:grpSpPr>
          <p:sp>
            <p:nvSpPr>
              <p:cNvPr id="248866" name="Oval 34"/>
              <p:cNvSpPr>
                <a:spLocks noChangeArrowheads="1"/>
              </p:cNvSpPr>
              <p:nvPr/>
            </p:nvSpPr>
            <p:spPr bwMode="auto">
              <a:xfrm>
                <a:off x="1104" y="1440"/>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endParaRPr kumimoji="1" lang="en-US" altLang="zh-CN" sz="2400">
                  <a:latin typeface="Times New Roman" panose="02020603050405020304" pitchFamily="18" charset="0"/>
                </a:endParaRPr>
              </a:p>
            </p:txBody>
          </p:sp>
          <p:sp>
            <p:nvSpPr>
              <p:cNvPr id="248867" name="Oval 35"/>
              <p:cNvSpPr>
                <a:spLocks noChangeArrowheads="1"/>
              </p:cNvSpPr>
              <p:nvPr/>
            </p:nvSpPr>
            <p:spPr bwMode="auto">
              <a:xfrm>
                <a:off x="768" y="177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P</a:t>
                </a:r>
                <a:endParaRPr kumimoji="1" lang="en-US" altLang="zh-CN" sz="2400">
                  <a:latin typeface="Times New Roman" panose="02020603050405020304" pitchFamily="18" charset="0"/>
                </a:endParaRPr>
              </a:p>
            </p:txBody>
          </p:sp>
          <p:cxnSp>
            <p:nvCxnSpPr>
              <p:cNvPr id="248868" name="AutoShape 36"/>
              <p:cNvCxnSpPr>
                <a:cxnSpLocks noChangeShapeType="1"/>
                <a:stCxn id="248866" idx="3"/>
                <a:endCxn id="248867" idx="7"/>
              </p:cNvCxnSpPr>
              <p:nvPr/>
            </p:nvCxnSpPr>
            <p:spPr bwMode="auto">
              <a:xfrm flipH="1">
                <a:off x="1014" y="1686"/>
                <a:ext cx="132" cy="13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8871" name="AutoShape 39"/>
            <p:cNvSpPr>
              <a:spLocks noChangeArrowheads="1"/>
            </p:cNvSpPr>
            <p:nvPr/>
          </p:nvSpPr>
          <p:spPr bwMode="auto">
            <a:xfrm flipV="1">
              <a:off x="7451700" y="4076452"/>
              <a:ext cx="504825" cy="572770"/>
            </a:xfrm>
            <a:prstGeom prst="wedgeEllipseCallout">
              <a:avLst>
                <a:gd name="adj1" fmla="val -43750"/>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endParaRPr kumimoji="1" lang="en-US" altLang="zh-CN" sz="2400">
                <a:latin typeface="Times New Roman" panose="02020603050405020304" pitchFamily="18" charset="0"/>
              </a:endParaRPr>
            </a:p>
            <a:p>
              <a:pPr algn="ct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R</a:t>
              </a:r>
              <a:endParaRPr kumimoji="1" lang="en-US" altLang="zh-CN" sz="2400">
                <a:latin typeface="Times New Roman" panose="02020603050405020304" pitchFamily="18" charset="0"/>
              </a:endParaRPr>
            </a:p>
          </p:txBody>
        </p:sp>
        <p:cxnSp>
          <p:nvCxnSpPr>
            <p:cNvPr id="248872" name="AutoShape 40"/>
            <p:cNvCxnSpPr>
              <a:cxnSpLocks noChangeShapeType="1"/>
              <a:stCxn id="248867" idx="5"/>
              <a:endCxn id="248871" idx="8"/>
            </p:cNvCxnSpPr>
            <p:nvPr/>
          </p:nvCxnSpPr>
          <p:spPr bwMode="auto">
            <a:xfrm>
              <a:off x="7196138" y="3756025"/>
              <a:ext cx="285750" cy="2936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73" name="Line 41"/>
            <p:cNvSpPr>
              <a:spLocks noChangeShapeType="1"/>
            </p:cNvSpPr>
            <p:nvPr/>
          </p:nvSpPr>
          <p:spPr bwMode="auto">
            <a:xfrm>
              <a:off x="7632700" y="3254375"/>
              <a:ext cx="252413" cy="274638"/>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74" name="Text Box 42"/>
            <p:cNvSpPr txBox="1">
              <a:spLocks noChangeArrowheads="1"/>
            </p:cNvSpPr>
            <p:nvPr/>
          </p:nvSpPr>
          <p:spPr bwMode="auto">
            <a:xfrm>
              <a:off x="6806530" y="2539752"/>
              <a:ext cx="284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248875" name="Text Box 43"/>
            <p:cNvSpPr txBox="1">
              <a:spLocks noChangeArrowheads="1"/>
            </p:cNvSpPr>
            <p:nvPr/>
          </p:nvSpPr>
          <p:spPr bwMode="auto">
            <a:xfrm>
              <a:off x="6372200" y="2962922"/>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p</a:t>
              </a:r>
              <a:endParaRPr kumimoji="1" lang="en-US" altLang="zh-CN" sz="2400" dirty="0">
                <a:latin typeface="Times New Roman" panose="02020603050405020304" pitchFamily="18" charset="0"/>
              </a:endParaRPr>
            </a:p>
          </p:txBody>
        </p:sp>
        <p:cxnSp>
          <p:nvCxnSpPr>
            <p:cNvPr id="248876" name="AutoShape 44"/>
            <p:cNvCxnSpPr>
              <a:cxnSpLocks noChangeShapeType="1"/>
            </p:cNvCxnSpPr>
            <p:nvPr/>
          </p:nvCxnSpPr>
          <p:spPr bwMode="auto">
            <a:xfrm>
              <a:off x="7069111" y="2771622"/>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877" name="AutoShape 45"/>
            <p:cNvCxnSpPr>
              <a:cxnSpLocks noChangeShapeType="1"/>
            </p:cNvCxnSpPr>
            <p:nvPr/>
          </p:nvCxnSpPr>
          <p:spPr bwMode="auto">
            <a:xfrm>
              <a:off x="6660232" y="3249000"/>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82" name="AutoShape 50"/>
            <p:cNvSpPr>
              <a:spLocks noChangeArrowheads="1"/>
            </p:cNvSpPr>
            <p:nvPr/>
          </p:nvSpPr>
          <p:spPr bwMode="auto">
            <a:xfrm>
              <a:off x="6948488" y="4292600"/>
              <a:ext cx="288925" cy="431800"/>
            </a:xfrm>
            <a:prstGeom prst="downArrow">
              <a:avLst>
                <a:gd name="adj1" fmla="val 50000"/>
                <a:gd name="adj2" fmla="val 3736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48905" name="Oval 73"/>
            <p:cNvSpPr>
              <a:spLocks noChangeArrowheads="1"/>
            </p:cNvSpPr>
            <p:nvPr/>
          </p:nvSpPr>
          <p:spPr bwMode="auto">
            <a:xfrm>
              <a:off x="7315200" y="5072063"/>
              <a:ext cx="379413" cy="411162"/>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endParaRPr kumimoji="1" lang="en-US" altLang="zh-CN" sz="2400">
                <a:latin typeface="Times New Roman" panose="02020603050405020304" pitchFamily="18" charset="0"/>
              </a:endParaRPr>
            </a:p>
          </p:txBody>
        </p:sp>
        <p:cxnSp>
          <p:nvCxnSpPr>
            <p:cNvPr id="248906" name="AutoShape 74"/>
            <p:cNvCxnSpPr>
              <a:cxnSpLocks noChangeShapeType="1"/>
              <a:endCxn id="248907" idx="8"/>
            </p:cNvCxnSpPr>
            <p:nvPr/>
          </p:nvCxnSpPr>
          <p:spPr bwMode="auto">
            <a:xfrm flipH="1">
              <a:off x="7132638" y="5414963"/>
              <a:ext cx="215900" cy="2444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907" name="AutoShape 75"/>
            <p:cNvSpPr>
              <a:spLocks noChangeArrowheads="1"/>
            </p:cNvSpPr>
            <p:nvPr/>
          </p:nvSpPr>
          <p:spPr bwMode="auto">
            <a:xfrm flipH="1" flipV="1">
              <a:off x="6659855" y="5754757"/>
              <a:ext cx="504825" cy="565785"/>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endParaRPr kumimoji="1" lang="en-US" altLang="zh-CN" sz="2400">
                <a:solidFill>
                  <a:srgbClr val="FF0000"/>
                </a:solidFill>
                <a:latin typeface="Times New Roman" panose="02020603050405020304" pitchFamily="18" charset="0"/>
              </a:endParaRPr>
            </a:p>
            <a:p>
              <a:pPr algn="ctr"/>
              <a:endParaRPr kumimoji="1" lang="en-US" altLang="zh-CN" sz="2400">
                <a:solidFill>
                  <a:srgbClr val="FF0000"/>
                </a:solidFill>
                <a:latin typeface="Times New Roman" panose="02020603050405020304" pitchFamily="18" charset="0"/>
              </a:endParaRPr>
            </a:p>
            <a:p>
              <a:pPr algn="ctr"/>
              <a:endParaRPr kumimoji="1" lang="en-US" altLang="zh-CN" sz="2400">
                <a:solidFill>
                  <a:srgbClr val="FF0000"/>
                </a:solidFill>
                <a:latin typeface="Times New Roman" panose="02020603050405020304" pitchFamily="18" charset="0"/>
              </a:endParaRPr>
            </a:p>
            <a:p>
              <a:pPr algn="ctr"/>
              <a:endParaRPr kumimoji="1" lang="en-US" altLang="zh-CN" sz="2400">
                <a:solidFill>
                  <a:srgbClr val="FF0000"/>
                </a:solidFill>
                <a:latin typeface="Times New Roman" panose="02020603050405020304" pitchFamily="18" charset="0"/>
              </a:endParaRPr>
            </a:p>
            <a:p>
              <a:pPr algn="ctr"/>
              <a:endParaRPr kumimoji="1" lang="en-US" altLang="zh-CN" sz="2400">
                <a:solidFill>
                  <a:srgbClr val="FF0000"/>
                </a:solidFill>
                <a:latin typeface="Times New Roman" panose="02020603050405020304" pitchFamily="18" charset="0"/>
              </a:endParaRPr>
            </a:p>
            <a:p>
              <a:pPr algn="ctr"/>
              <a:endParaRPr kumimoji="1" lang="en-US" altLang="zh-CN" sz="2400">
                <a:solidFill>
                  <a:srgbClr val="FF0000"/>
                </a:solidFill>
                <a:latin typeface="Times New Roman" panose="02020603050405020304" pitchFamily="18" charset="0"/>
              </a:endParaRPr>
            </a:p>
            <a:p>
              <a:pPr algn="ctr"/>
              <a:endParaRPr kumimoji="1" lang="en-US" altLang="zh-CN" sz="2400">
                <a:solidFill>
                  <a:srgbClr val="FF0000"/>
                </a:solidFill>
                <a:latin typeface="Times New Roman" panose="02020603050405020304" pitchFamily="18" charset="0"/>
              </a:endParaRPr>
            </a:p>
            <a:p>
              <a:pPr algn="ctr"/>
              <a:endParaRPr kumimoji="1" lang="en-US" altLang="zh-CN" sz="2400">
                <a:solidFill>
                  <a:srgbClr val="FF0000"/>
                </a:solidFill>
                <a:latin typeface="Times New Roman" panose="02020603050405020304" pitchFamily="18" charset="0"/>
              </a:endParaRPr>
            </a:p>
            <a:p>
              <a:pPr algn="ctr"/>
              <a:endParaRPr kumimoji="1" lang="en-US" altLang="zh-CN" sz="2400">
                <a:solidFill>
                  <a:srgbClr val="FF0000"/>
                </a:solidFill>
                <a:latin typeface="Times New Roman" panose="02020603050405020304" pitchFamily="18" charset="0"/>
              </a:endParaRPr>
            </a:p>
            <a:p>
              <a:pPr algn="ctr"/>
              <a:r>
                <a:rPr kumimoji="1" lang="en-US" altLang="zh-CN" sz="2400">
                  <a:solidFill>
                    <a:srgbClr val="FF0000"/>
                  </a:solidFill>
                  <a:latin typeface="Times New Roman" panose="02020603050405020304" pitchFamily="18" charset="0"/>
                </a:rPr>
                <a:t>P</a:t>
              </a:r>
              <a:r>
                <a:rPr kumimoji="1" lang="en-US" altLang="zh-CN" sz="2400" baseline="-25000">
                  <a:solidFill>
                    <a:srgbClr val="FF0000"/>
                  </a:solidFill>
                  <a:latin typeface="Times New Roman" panose="02020603050405020304" pitchFamily="18" charset="0"/>
                </a:rPr>
                <a:t>R</a:t>
              </a:r>
              <a:endParaRPr kumimoji="1" lang="en-US" altLang="zh-CN" sz="2400" baseline="-25000">
                <a:solidFill>
                  <a:srgbClr val="FF0000"/>
                </a:solidFill>
                <a:latin typeface="Times New Roman" panose="02020603050405020304" pitchFamily="18" charset="0"/>
              </a:endParaRPr>
            </a:p>
          </p:txBody>
        </p:sp>
        <p:sp>
          <p:nvSpPr>
            <p:cNvPr id="248908" name="Line 76"/>
            <p:cNvSpPr>
              <a:spLocks noChangeShapeType="1"/>
            </p:cNvSpPr>
            <p:nvPr/>
          </p:nvSpPr>
          <p:spPr bwMode="auto">
            <a:xfrm>
              <a:off x="7632700" y="5414963"/>
              <a:ext cx="252413" cy="274637"/>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909" name="Text Box 77"/>
            <p:cNvSpPr txBox="1">
              <a:spLocks noChangeArrowheads="1"/>
            </p:cNvSpPr>
            <p:nvPr/>
          </p:nvSpPr>
          <p:spPr bwMode="auto">
            <a:xfrm>
              <a:off x="6800820" y="4725144"/>
              <a:ext cx="284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cxnSp>
          <p:nvCxnSpPr>
            <p:cNvPr id="248910" name="AutoShape 78"/>
            <p:cNvCxnSpPr>
              <a:cxnSpLocks noChangeShapeType="1"/>
            </p:cNvCxnSpPr>
            <p:nvPr/>
          </p:nvCxnSpPr>
          <p:spPr bwMode="auto">
            <a:xfrm>
              <a:off x="7063687" y="4955863"/>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8834">
                                            <p:txEl>
                                              <p:pRg st="1" end="1"/>
                                            </p:txEl>
                                          </p:spTgt>
                                        </p:tgtEl>
                                        <p:attrNameLst>
                                          <p:attrName>style.visibility</p:attrName>
                                        </p:attrNameLst>
                                      </p:cBhvr>
                                      <p:to>
                                        <p:strVal val="visible"/>
                                      </p:to>
                                    </p:set>
                                    <p:animEffect transition="in" filter="fade">
                                      <p:cBhvr>
                                        <p:cTn id="14" dur="1000"/>
                                        <p:tgtEl>
                                          <p:spTgt spid="248834">
                                            <p:txEl>
                                              <p:pRg st="1" end="1"/>
                                            </p:txEl>
                                          </p:spTgt>
                                        </p:tgtEl>
                                      </p:cBhvr>
                                    </p:animEffect>
                                    <p:anim calcmode="lin" valueType="num">
                                      <p:cBhvr>
                                        <p:cTn id="15" dur="1000" fill="hold"/>
                                        <p:tgtEl>
                                          <p:spTgt spid="24883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88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a:spLocks noChangeArrowheads="1"/>
          </p:cNvSpPr>
          <p:nvPr/>
        </p:nvSpPr>
        <p:spPr bwMode="auto">
          <a:xfrm>
            <a:off x="832485" y="189230"/>
            <a:ext cx="10456545" cy="248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(3)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左右子树均不空</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，则从图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可知</a:t>
            </a:r>
            <a:r>
              <a:rPr kumimoji="1" lang="zh-CN" altLang="en-US" dirty="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在删除*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之前，中序遍历该二叉树得到的序列为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QS</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a:t>
            </a:r>
            <a:r>
              <a:rPr kumimoji="1" lang="en-US" altLang="zh-CN" sz="2400" b="1" u="sng"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R</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删除*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之后，为保持其他元素之间的相对位置不变，可以有两种做法：</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其一</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f</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的直接前驱）的右子树，如图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所示。</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3" name="组合 2"/>
          <p:cNvGrpSpPr/>
          <p:nvPr/>
        </p:nvGrpSpPr>
        <p:grpSpPr>
          <a:xfrm>
            <a:off x="4511675" y="2348880"/>
            <a:ext cx="2662858" cy="4060775"/>
            <a:chOff x="2987675" y="2348880"/>
            <a:chExt cx="2662858" cy="4060775"/>
          </a:xfrm>
        </p:grpSpPr>
        <p:grpSp>
          <p:nvGrpSpPr>
            <p:cNvPr id="249860" name="Group 4"/>
            <p:cNvGrpSpPr/>
            <p:nvPr/>
          </p:nvGrpSpPr>
          <p:grpSpPr bwMode="auto">
            <a:xfrm>
              <a:off x="3563938" y="2767013"/>
              <a:ext cx="1327150" cy="1439862"/>
              <a:chOff x="1632" y="1440"/>
              <a:chExt cx="1008" cy="1008"/>
            </a:xfrm>
          </p:grpSpPr>
          <p:grpSp>
            <p:nvGrpSpPr>
              <p:cNvPr id="249861" name="Group 5"/>
              <p:cNvGrpSpPr/>
              <p:nvPr/>
            </p:nvGrpSpPr>
            <p:grpSpPr bwMode="auto">
              <a:xfrm>
                <a:off x="2016" y="1440"/>
                <a:ext cx="624" cy="624"/>
                <a:chOff x="768" y="1440"/>
                <a:chExt cx="624" cy="624"/>
              </a:xfrm>
            </p:grpSpPr>
            <p:sp>
              <p:nvSpPr>
                <p:cNvPr id="249862" name="Oval 6"/>
                <p:cNvSpPr>
                  <a:spLocks noChangeArrowheads="1"/>
                </p:cNvSpPr>
                <p:nvPr/>
              </p:nvSpPr>
              <p:spPr bwMode="auto">
                <a:xfrm>
                  <a:off x="1104" y="1440"/>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endParaRPr kumimoji="1" lang="en-US" altLang="zh-CN" sz="2400">
                    <a:latin typeface="Times New Roman" panose="02020603050405020304" pitchFamily="18" charset="0"/>
                  </a:endParaRPr>
                </a:p>
              </p:txBody>
            </p:sp>
            <p:sp>
              <p:nvSpPr>
                <p:cNvPr id="249863" name="Oval 7"/>
                <p:cNvSpPr>
                  <a:spLocks noChangeArrowheads="1"/>
                </p:cNvSpPr>
                <p:nvPr/>
              </p:nvSpPr>
              <p:spPr bwMode="auto">
                <a:xfrm>
                  <a:off x="768" y="177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P</a:t>
                  </a:r>
                  <a:endParaRPr kumimoji="1" lang="en-US" altLang="zh-CN" sz="2400" dirty="0">
                    <a:latin typeface="Times New Roman" panose="02020603050405020304" pitchFamily="18" charset="0"/>
                  </a:endParaRPr>
                </a:p>
              </p:txBody>
            </p:sp>
            <p:cxnSp>
              <p:nvCxnSpPr>
                <p:cNvPr id="249864" name="AutoShape 8"/>
                <p:cNvCxnSpPr>
                  <a:cxnSpLocks noChangeShapeType="1"/>
                  <a:stCxn id="249862" idx="3"/>
                  <a:endCxn id="249863" idx="7"/>
                </p:cNvCxnSpPr>
                <p:nvPr/>
              </p:nvCxnSpPr>
              <p:spPr bwMode="auto">
                <a:xfrm flipH="1">
                  <a:off x="1014" y="1686"/>
                  <a:ext cx="132" cy="13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9865" name="Oval 9"/>
              <p:cNvSpPr>
                <a:spLocks noChangeArrowheads="1"/>
              </p:cNvSpPr>
              <p:nvPr/>
            </p:nvSpPr>
            <p:spPr bwMode="auto">
              <a:xfrm>
                <a:off x="1632" y="2160"/>
                <a:ext cx="288" cy="288"/>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0000"/>
                    </a:solidFill>
                    <a:latin typeface="Times New Roman" panose="02020603050405020304" pitchFamily="18" charset="0"/>
                  </a:rPr>
                  <a:t>C</a:t>
                </a:r>
                <a:endParaRPr kumimoji="1" lang="en-US" altLang="zh-CN" sz="2400">
                  <a:solidFill>
                    <a:srgbClr val="FF0000"/>
                  </a:solidFill>
                  <a:latin typeface="Times New Roman" panose="02020603050405020304" pitchFamily="18" charset="0"/>
                </a:endParaRPr>
              </a:p>
            </p:txBody>
          </p:sp>
          <p:cxnSp>
            <p:nvCxnSpPr>
              <p:cNvPr id="249866" name="AutoShape 10"/>
              <p:cNvCxnSpPr>
                <a:cxnSpLocks noChangeShapeType="1"/>
                <a:stCxn id="249863" idx="3"/>
                <a:endCxn id="249865" idx="7"/>
              </p:cNvCxnSpPr>
              <p:nvPr/>
            </p:nvCxnSpPr>
            <p:spPr bwMode="auto">
              <a:xfrm flipH="1">
                <a:off x="1878" y="2022"/>
                <a:ext cx="180" cy="18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9867" name="AutoShape 11"/>
            <p:cNvSpPr>
              <a:spLocks noChangeArrowheads="1"/>
            </p:cNvSpPr>
            <p:nvPr/>
          </p:nvSpPr>
          <p:spPr bwMode="auto">
            <a:xfrm flipH="1" flipV="1">
              <a:off x="2987675" y="4457700"/>
              <a:ext cx="647700" cy="411163"/>
            </a:xfrm>
            <a:prstGeom prst="wedgeEllipseCallout">
              <a:avLst>
                <a:gd name="adj1" fmla="val -23042"/>
                <a:gd name="adj2" fmla="val 6969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70000"/>
                </a:lnSpc>
              </a:pPr>
              <a:endParaRPr kumimoji="1" lang="en-US" altLang="zh-CN" sz="2400">
                <a:latin typeface="Times New Roman" panose="02020603050405020304" pitchFamily="18" charset="0"/>
              </a:endParaRPr>
            </a:p>
            <a:p>
              <a:pPr algn="ctr">
                <a:lnSpc>
                  <a:spcPct val="70000"/>
                </a:lnSpc>
              </a:pPr>
              <a:r>
                <a:rPr kumimoji="1" lang="en-US" altLang="zh-CN" sz="2400">
                  <a:latin typeface="Times New Roman" panose="02020603050405020304" pitchFamily="18" charset="0"/>
                </a:rPr>
                <a:t>C</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249868" name="AutoShape 12"/>
            <p:cNvCxnSpPr>
              <a:cxnSpLocks noChangeShapeType="1"/>
              <a:stCxn id="249865" idx="3"/>
              <a:endCxn id="249867" idx="8"/>
            </p:cNvCxnSpPr>
            <p:nvPr/>
          </p:nvCxnSpPr>
          <p:spPr bwMode="auto">
            <a:xfrm flipH="1">
              <a:off x="3460750" y="4165600"/>
              <a:ext cx="158750" cy="19843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9869" name="Oval 13"/>
            <p:cNvSpPr>
              <a:spLocks noChangeArrowheads="1"/>
            </p:cNvSpPr>
            <p:nvPr/>
          </p:nvSpPr>
          <p:spPr bwMode="auto">
            <a:xfrm>
              <a:off x="4259263" y="4413250"/>
              <a:ext cx="379412" cy="41116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Q</a:t>
              </a:r>
              <a:endParaRPr kumimoji="1" lang="en-US" altLang="zh-CN" sz="2400">
                <a:latin typeface="Times New Roman" panose="02020603050405020304" pitchFamily="18" charset="0"/>
              </a:endParaRPr>
            </a:p>
          </p:txBody>
        </p:sp>
        <p:sp>
          <p:nvSpPr>
            <p:cNvPr id="249870" name="Oval 14"/>
            <p:cNvSpPr>
              <a:spLocks noChangeArrowheads="1"/>
            </p:cNvSpPr>
            <p:nvPr/>
          </p:nvSpPr>
          <p:spPr bwMode="auto">
            <a:xfrm>
              <a:off x="4702175" y="4824413"/>
              <a:ext cx="379413" cy="411162"/>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dirty="0">
                  <a:solidFill>
                    <a:srgbClr val="FF0000"/>
                  </a:solidFill>
                  <a:latin typeface="Times New Roman" panose="02020603050405020304" pitchFamily="18" charset="0"/>
                </a:rPr>
                <a:t>S</a:t>
              </a:r>
              <a:endParaRPr kumimoji="1" lang="en-US" altLang="zh-CN" sz="2400" b="1" dirty="0">
                <a:solidFill>
                  <a:srgbClr val="FF0000"/>
                </a:solidFill>
                <a:latin typeface="Times New Roman" panose="02020603050405020304" pitchFamily="18" charset="0"/>
              </a:endParaRPr>
            </a:p>
          </p:txBody>
        </p:sp>
        <p:sp>
          <p:nvSpPr>
            <p:cNvPr id="249871" name="AutoShape 15"/>
            <p:cNvSpPr>
              <a:spLocks noChangeArrowheads="1"/>
            </p:cNvSpPr>
            <p:nvPr/>
          </p:nvSpPr>
          <p:spPr bwMode="auto">
            <a:xfrm flipV="1">
              <a:off x="4513263" y="3795713"/>
              <a:ext cx="504825" cy="411162"/>
            </a:xfrm>
            <a:prstGeom prst="wedgeEllipseCallout">
              <a:avLst>
                <a:gd name="adj1" fmla="val -43750"/>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70000"/>
                </a:lnSpc>
              </a:pP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R</a:t>
              </a:r>
              <a:endParaRPr kumimoji="1" lang="en-US" altLang="zh-CN" sz="2400">
                <a:latin typeface="Times New Roman" panose="02020603050405020304" pitchFamily="18" charset="0"/>
              </a:endParaRPr>
            </a:p>
          </p:txBody>
        </p:sp>
        <p:cxnSp>
          <p:nvCxnSpPr>
            <p:cNvPr id="249872" name="AutoShape 16"/>
            <p:cNvCxnSpPr>
              <a:cxnSpLocks noChangeShapeType="1"/>
              <a:stCxn id="249863" idx="5"/>
              <a:endCxn id="249871" idx="8"/>
            </p:cNvCxnSpPr>
            <p:nvPr/>
          </p:nvCxnSpPr>
          <p:spPr bwMode="auto">
            <a:xfrm>
              <a:off x="4394200" y="3598863"/>
              <a:ext cx="149225" cy="1825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9873" name="AutoShape 17"/>
            <p:cNvSpPr>
              <a:spLocks noChangeArrowheads="1"/>
            </p:cNvSpPr>
            <p:nvPr/>
          </p:nvSpPr>
          <p:spPr bwMode="auto">
            <a:xfrm flipH="1" flipV="1">
              <a:off x="3627438" y="5029200"/>
              <a:ext cx="506412" cy="412750"/>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60000"/>
                </a:lnSpc>
              </a:pPr>
              <a:endParaRPr kumimoji="1" lang="en-US" altLang="zh-CN" sz="2400">
                <a:latin typeface="Times New Roman" panose="02020603050405020304" pitchFamily="18" charset="0"/>
              </a:endParaRPr>
            </a:p>
            <a:p>
              <a:pPr algn="ctr">
                <a:lnSpc>
                  <a:spcPct val="60000"/>
                </a:lnSpc>
              </a:pPr>
              <a:r>
                <a:rPr kumimoji="1" lang="en-US" altLang="zh-CN" sz="2400">
                  <a:latin typeface="Times New Roman" panose="02020603050405020304" pitchFamily="18" charset="0"/>
                </a:rPr>
                <a:t>Q</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sp>
          <p:nvSpPr>
            <p:cNvPr id="249874" name="AutoShape 18"/>
            <p:cNvSpPr>
              <a:spLocks noChangeArrowheads="1"/>
            </p:cNvSpPr>
            <p:nvPr/>
          </p:nvSpPr>
          <p:spPr bwMode="auto">
            <a:xfrm flipH="1" flipV="1">
              <a:off x="4133850" y="5510213"/>
              <a:ext cx="504825" cy="411162"/>
            </a:xfrm>
            <a:prstGeom prst="wedgeEllipseCallout">
              <a:avLst>
                <a:gd name="adj1" fmla="val -43750"/>
                <a:gd name="adj2" fmla="val 70139"/>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endParaRPr kumimoji="1" lang="en-US" altLang="zh-CN" sz="2400">
                <a:latin typeface="Times New Roman" panose="02020603050405020304" pitchFamily="18" charset="0"/>
              </a:endParaRPr>
            </a:p>
            <a:p>
              <a:pPr algn="ctr">
                <a:lnSpc>
                  <a:spcPct val="50000"/>
                </a:lnSpc>
              </a:pPr>
              <a:r>
                <a:rPr kumimoji="1" lang="en-US" altLang="zh-CN" sz="2400">
                  <a:latin typeface="Times New Roman" panose="02020603050405020304" pitchFamily="18" charset="0"/>
                </a:rPr>
                <a:t>S</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249875" name="AutoShape 19"/>
            <p:cNvCxnSpPr>
              <a:cxnSpLocks noChangeShapeType="1"/>
              <a:stCxn id="249869" idx="3"/>
              <a:endCxn id="249873" idx="8"/>
            </p:cNvCxnSpPr>
            <p:nvPr/>
          </p:nvCxnSpPr>
          <p:spPr bwMode="auto">
            <a:xfrm flipH="1">
              <a:off x="4102100" y="4764088"/>
              <a:ext cx="212725" cy="1825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876" name="AutoShape 20"/>
            <p:cNvCxnSpPr>
              <a:cxnSpLocks noChangeShapeType="1"/>
              <a:stCxn id="249870" idx="3"/>
              <a:endCxn id="249874" idx="8"/>
            </p:cNvCxnSpPr>
            <p:nvPr/>
          </p:nvCxnSpPr>
          <p:spPr bwMode="auto">
            <a:xfrm flipH="1">
              <a:off x="4606925" y="5175250"/>
              <a:ext cx="150813" cy="2524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877" name="AutoShape 21"/>
            <p:cNvCxnSpPr>
              <a:cxnSpLocks noChangeShapeType="1"/>
              <a:stCxn id="249869" idx="5"/>
              <a:endCxn id="249870" idx="1"/>
            </p:cNvCxnSpPr>
            <p:nvPr/>
          </p:nvCxnSpPr>
          <p:spPr bwMode="auto">
            <a:xfrm>
              <a:off x="4583113" y="4764088"/>
              <a:ext cx="174625" cy="1206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878" name="AutoShape 22"/>
            <p:cNvCxnSpPr>
              <a:cxnSpLocks noChangeShapeType="1"/>
              <a:stCxn id="249865" idx="5"/>
              <a:endCxn id="249869" idx="1"/>
            </p:cNvCxnSpPr>
            <p:nvPr/>
          </p:nvCxnSpPr>
          <p:spPr bwMode="auto">
            <a:xfrm>
              <a:off x="3887788" y="4165600"/>
              <a:ext cx="427037" cy="293688"/>
            </a:xfrm>
            <a:prstGeom prst="straightConnector1">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9879" name="Line 23"/>
            <p:cNvSpPr>
              <a:spLocks noChangeShapeType="1"/>
            </p:cNvSpPr>
            <p:nvPr/>
          </p:nvSpPr>
          <p:spPr bwMode="auto">
            <a:xfrm>
              <a:off x="4829175" y="3109913"/>
              <a:ext cx="252413" cy="274637"/>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880" name="Text Box 24"/>
            <p:cNvSpPr txBox="1">
              <a:spLocks noChangeArrowheads="1"/>
            </p:cNvSpPr>
            <p:nvPr/>
          </p:nvSpPr>
          <p:spPr bwMode="auto">
            <a:xfrm>
              <a:off x="3995936" y="2348880"/>
              <a:ext cx="284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rPr>
                <a:t>f</a:t>
              </a:r>
              <a:endParaRPr kumimoji="1" lang="en-US" altLang="zh-CN" sz="2400">
                <a:latin typeface="Times New Roman" panose="02020603050405020304" pitchFamily="18" charset="0"/>
              </a:endParaRPr>
            </a:p>
          </p:txBody>
        </p:sp>
        <p:sp>
          <p:nvSpPr>
            <p:cNvPr id="249881" name="Text Box 25"/>
            <p:cNvSpPr txBox="1">
              <a:spLocks noChangeArrowheads="1"/>
            </p:cNvSpPr>
            <p:nvPr/>
          </p:nvSpPr>
          <p:spPr bwMode="auto">
            <a:xfrm>
              <a:off x="3635896" y="2780928"/>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p</a:t>
              </a:r>
              <a:endParaRPr kumimoji="1" lang="en-US" altLang="zh-CN" sz="2400" dirty="0">
                <a:latin typeface="Times New Roman" panose="02020603050405020304" pitchFamily="18" charset="0"/>
              </a:endParaRPr>
            </a:p>
          </p:txBody>
        </p:sp>
        <p:cxnSp>
          <p:nvCxnSpPr>
            <p:cNvPr id="249882" name="AutoShape 26"/>
            <p:cNvCxnSpPr>
              <a:cxnSpLocks noChangeShapeType="1"/>
              <a:stCxn id="249880" idx="3"/>
              <a:endCxn id="249862" idx="1"/>
            </p:cNvCxnSpPr>
            <p:nvPr/>
          </p:nvCxnSpPr>
          <p:spPr bwMode="auto">
            <a:xfrm>
              <a:off x="4280535" y="2579370"/>
              <a:ext cx="286385" cy="248285"/>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883" name="AutoShape 27"/>
            <p:cNvCxnSpPr>
              <a:cxnSpLocks noChangeShapeType="1"/>
              <a:stCxn id="249881" idx="3"/>
              <a:endCxn id="249863" idx="0"/>
            </p:cNvCxnSpPr>
            <p:nvPr/>
          </p:nvCxnSpPr>
          <p:spPr bwMode="auto">
            <a:xfrm>
              <a:off x="3971290" y="3011170"/>
              <a:ext cx="288290" cy="235585"/>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9884" name="Text Box 28"/>
            <p:cNvSpPr txBox="1">
              <a:spLocks noChangeArrowheads="1"/>
            </p:cNvSpPr>
            <p:nvPr/>
          </p:nvSpPr>
          <p:spPr bwMode="auto">
            <a:xfrm>
              <a:off x="3203848" y="3284984"/>
              <a:ext cx="31813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c</a:t>
              </a:r>
              <a:endParaRPr kumimoji="1" lang="en-US" altLang="zh-CN" sz="2400" dirty="0">
                <a:latin typeface="Times New Roman" panose="02020603050405020304" pitchFamily="18" charset="0"/>
              </a:endParaRPr>
            </a:p>
          </p:txBody>
        </p:sp>
        <p:sp>
          <p:nvSpPr>
            <p:cNvPr id="249885" name="Text Box 29"/>
            <p:cNvSpPr txBox="1">
              <a:spLocks noChangeArrowheads="1"/>
            </p:cNvSpPr>
            <p:nvPr/>
          </p:nvSpPr>
          <p:spPr bwMode="auto">
            <a:xfrm>
              <a:off x="5348908" y="4343400"/>
              <a:ext cx="3016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s</a:t>
              </a:r>
              <a:endParaRPr kumimoji="1" lang="en-US" altLang="zh-CN" sz="2400" dirty="0">
                <a:latin typeface="Times New Roman" panose="02020603050405020304" pitchFamily="18" charset="0"/>
              </a:endParaRPr>
            </a:p>
          </p:txBody>
        </p:sp>
        <p:sp>
          <p:nvSpPr>
            <p:cNvPr id="249886" name="Text Box 30"/>
            <p:cNvSpPr txBox="1">
              <a:spLocks noChangeArrowheads="1"/>
            </p:cNvSpPr>
            <p:nvPr/>
          </p:nvSpPr>
          <p:spPr bwMode="auto">
            <a:xfrm>
              <a:off x="4947910" y="3971156"/>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q</a:t>
              </a:r>
              <a:endParaRPr kumimoji="1" lang="en-US" altLang="zh-CN" sz="2400" dirty="0">
                <a:latin typeface="Times New Roman" panose="02020603050405020304" pitchFamily="18" charset="0"/>
              </a:endParaRPr>
            </a:p>
          </p:txBody>
        </p:sp>
        <p:cxnSp>
          <p:nvCxnSpPr>
            <p:cNvPr id="249887" name="AutoShape 31"/>
            <p:cNvCxnSpPr>
              <a:cxnSpLocks noChangeShapeType="1"/>
            </p:cNvCxnSpPr>
            <p:nvPr/>
          </p:nvCxnSpPr>
          <p:spPr bwMode="auto">
            <a:xfrm rot="10800000" flipV="1">
              <a:off x="4622200" y="4271099"/>
              <a:ext cx="370800" cy="2304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888" name="AutoShape 32"/>
            <p:cNvCxnSpPr>
              <a:cxnSpLocks noChangeShapeType="1"/>
            </p:cNvCxnSpPr>
            <p:nvPr/>
          </p:nvCxnSpPr>
          <p:spPr bwMode="auto">
            <a:xfrm rot="10800000" flipV="1">
              <a:off x="4975788" y="4597813"/>
              <a:ext cx="385200" cy="252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889" name="AutoShape 33"/>
            <p:cNvCxnSpPr>
              <a:cxnSpLocks noChangeShapeType="1"/>
              <a:stCxn id="249884" idx="3"/>
              <a:endCxn id="249865" idx="0"/>
            </p:cNvCxnSpPr>
            <p:nvPr/>
          </p:nvCxnSpPr>
          <p:spPr bwMode="auto">
            <a:xfrm>
              <a:off x="3521710" y="3515360"/>
              <a:ext cx="232410" cy="280035"/>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9890" name="Text Box 34"/>
            <p:cNvSpPr txBox="1">
              <a:spLocks noChangeArrowheads="1"/>
            </p:cNvSpPr>
            <p:nvPr/>
          </p:nvSpPr>
          <p:spPr bwMode="auto">
            <a:xfrm>
              <a:off x="4039478" y="5949280"/>
              <a:ext cx="538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(b)</a:t>
              </a:r>
              <a:endParaRPr kumimoji="1" lang="en-US" altLang="zh-CN" sz="2400" dirty="0">
                <a:latin typeface="Times New Roman" panose="02020603050405020304" pitchFamily="18" charset="0"/>
              </a:endParaRPr>
            </a:p>
          </p:txBody>
        </p:sp>
      </p:grpSp>
      <p:grpSp>
        <p:nvGrpSpPr>
          <p:cNvPr id="2" name="组合 1"/>
          <p:cNvGrpSpPr/>
          <p:nvPr/>
        </p:nvGrpSpPr>
        <p:grpSpPr>
          <a:xfrm>
            <a:off x="1847850" y="2564904"/>
            <a:ext cx="1800225" cy="2016621"/>
            <a:chOff x="323850" y="2564904"/>
            <a:chExt cx="1800225" cy="2016621"/>
          </a:xfrm>
        </p:grpSpPr>
        <p:grpSp>
          <p:nvGrpSpPr>
            <p:cNvPr id="249892" name="Group 36"/>
            <p:cNvGrpSpPr/>
            <p:nvPr/>
          </p:nvGrpSpPr>
          <p:grpSpPr bwMode="auto">
            <a:xfrm>
              <a:off x="1033463" y="2984500"/>
              <a:ext cx="822325" cy="890588"/>
              <a:chOff x="768" y="1440"/>
              <a:chExt cx="624" cy="624"/>
            </a:xfrm>
          </p:grpSpPr>
          <p:sp>
            <p:nvSpPr>
              <p:cNvPr id="249893" name="Oval 37"/>
              <p:cNvSpPr>
                <a:spLocks noChangeArrowheads="1"/>
              </p:cNvSpPr>
              <p:nvPr/>
            </p:nvSpPr>
            <p:spPr bwMode="auto">
              <a:xfrm>
                <a:off x="1104" y="1440"/>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endParaRPr kumimoji="1" lang="en-US" altLang="zh-CN" sz="2400">
                  <a:latin typeface="Times New Roman" panose="02020603050405020304" pitchFamily="18" charset="0"/>
                </a:endParaRPr>
              </a:p>
            </p:txBody>
          </p:sp>
          <p:sp>
            <p:nvSpPr>
              <p:cNvPr id="249894" name="Oval 38"/>
              <p:cNvSpPr>
                <a:spLocks noChangeArrowheads="1"/>
              </p:cNvSpPr>
              <p:nvPr/>
            </p:nvSpPr>
            <p:spPr bwMode="auto">
              <a:xfrm>
                <a:off x="768" y="177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P</a:t>
                </a:r>
                <a:endParaRPr kumimoji="1" lang="en-US" altLang="zh-CN" sz="2400">
                  <a:latin typeface="Times New Roman" panose="02020603050405020304" pitchFamily="18" charset="0"/>
                </a:endParaRPr>
              </a:p>
            </p:txBody>
          </p:sp>
          <p:cxnSp>
            <p:nvCxnSpPr>
              <p:cNvPr id="249895" name="AutoShape 39"/>
              <p:cNvCxnSpPr>
                <a:cxnSpLocks noChangeShapeType="1"/>
                <a:stCxn id="249893" idx="3"/>
                <a:endCxn id="249894" idx="7"/>
              </p:cNvCxnSpPr>
              <p:nvPr/>
            </p:nvCxnSpPr>
            <p:spPr bwMode="auto">
              <a:xfrm flipH="1">
                <a:off x="1014" y="1686"/>
                <a:ext cx="132" cy="13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49896" name="AutoShape 40"/>
            <p:cNvCxnSpPr>
              <a:cxnSpLocks noChangeShapeType="1"/>
              <a:stCxn id="249894" idx="3"/>
              <a:endCxn id="249897" idx="8"/>
            </p:cNvCxnSpPr>
            <p:nvPr/>
          </p:nvCxnSpPr>
          <p:spPr bwMode="auto">
            <a:xfrm flipH="1">
              <a:off x="796925" y="3829050"/>
              <a:ext cx="292100" cy="2254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9897" name="AutoShape 41"/>
            <p:cNvSpPr>
              <a:spLocks noChangeArrowheads="1"/>
            </p:cNvSpPr>
            <p:nvPr/>
          </p:nvSpPr>
          <p:spPr bwMode="auto">
            <a:xfrm flipH="1" flipV="1">
              <a:off x="323850" y="4149725"/>
              <a:ext cx="504825" cy="411163"/>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endParaRPr kumimoji="1" lang="en-US" altLang="zh-CN" sz="2400">
                <a:latin typeface="Times New Roman" panose="02020603050405020304" pitchFamily="18" charset="0"/>
              </a:endParaRPr>
            </a:p>
            <a:p>
              <a:pPr algn="ctr">
                <a:lnSpc>
                  <a:spcPct val="50000"/>
                </a:lnSpc>
              </a:pP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sp>
          <p:nvSpPr>
            <p:cNvPr id="249898" name="AutoShape 42"/>
            <p:cNvSpPr>
              <a:spLocks noChangeArrowheads="1"/>
            </p:cNvSpPr>
            <p:nvPr/>
          </p:nvSpPr>
          <p:spPr bwMode="auto">
            <a:xfrm flipV="1">
              <a:off x="1619250" y="4170363"/>
              <a:ext cx="504825" cy="411162"/>
            </a:xfrm>
            <a:prstGeom prst="wedgeEllipseCallout">
              <a:avLst>
                <a:gd name="adj1" fmla="val -43750"/>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60000"/>
                </a:lnSpc>
              </a:pPr>
              <a:endParaRPr kumimoji="1" lang="en-US" altLang="zh-CN" sz="2400">
                <a:latin typeface="Times New Roman" panose="02020603050405020304" pitchFamily="18" charset="0"/>
              </a:endParaRPr>
            </a:p>
            <a:p>
              <a:pPr algn="ctr">
                <a:lnSpc>
                  <a:spcPct val="60000"/>
                </a:lnSpc>
              </a:pP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R</a:t>
              </a:r>
              <a:endParaRPr kumimoji="1" lang="en-US" altLang="zh-CN" sz="2400">
                <a:latin typeface="Times New Roman" panose="02020603050405020304" pitchFamily="18" charset="0"/>
              </a:endParaRPr>
            </a:p>
          </p:txBody>
        </p:sp>
        <p:cxnSp>
          <p:nvCxnSpPr>
            <p:cNvPr id="249899" name="AutoShape 43"/>
            <p:cNvCxnSpPr>
              <a:cxnSpLocks noChangeShapeType="1"/>
              <a:stCxn id="249894" idx="5"/>
              <a:endCxn id="249898" idx="8"/>
            </p:cNvCxnSpPr>
            <p:nvPr/>
          </p:nvCxnSpPr>
          <p:spPr bwMode="auto">
            <a:xfrm>
              <a:off x="1357313" y="3829050"/>
              <a:ext cx="292100" cy="3143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9900" name="Line 44"/>
            <p:cNvSpPr>
              <a:spLocks noChangeShapeType="1"/>
            </p:cNvSpPr>
            <p:nvPr/>
          </p:nvSpPr>
          <p:spPr bwMode="auto">
            <a:xfrm>
              <a:off x="1793875" y="3327400"/>
              <a:ext cx="252413" cy="274638"/>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901" name="Text Box 45"/>
            <p:cNvSpPr txBox="1">
              <a:spLocks noChangeArrowheads="1"/>
            </p:cNvSpPr>
            <p:nvPr/>
          </p:nvSpPr>
          <p:spPr bwMode="auto">
            <a:xfrm>
              <a:off x="1115616" y="2564904"/>
              <a:ext cx="284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249902" name="Text Box 46"/>
            <p:cNvSpPr txBox="1">
              <a:spLocks noChangeArrowheads="1"/>
            </p:cNvSpPr>
            <p:nvPr/>
          </p:nvSpPr>
          <p:spPr bwMode="auto">
            <a:xfrm>
              <a:off x="635050" y="2971800"/>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p</a:t>
              </a:r>
              <a:endParaRPr kumimoji="1" lang="en-US" altLang="zh-CN" sz="2400" dirty="0">
                <a:latin typeface="Times New Roman" panose="02020603050405020304" pitchFamily="18" charset="0"/>
              </a:endParaRPr>
            </a:p>
          </p:txBody>
        </p:sp>
        <p:cxnSp>
          <p:nvCxnSpPr>
            <p:cNvPr id="249903" name="AutoShape 47"/>
            <p:cNvCxnSpPr>
              <a:cxnSpLocks noChangeShapeType="1"/>
              <a:stCxn id="249901" idx="3"/>
              <a:endCxn id="249893" idx="0"/>
            </p:cNvCxnSpPr>
            <p:nvPr/>
          </p:nvCxnSpPr>
          <p:spPr bwMode="auto">
            <a:xfrm>
              <a:off x="1400175" y="2795270"/>
              <a:ext cx="266065" cy="18923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904" name="AutoShape 48"/>
            <p:cNvCxnSpPr>
              <a:cxnSpLocks noChangeShapeType="1"/>
              <a:stCxn id="249902" idx="3"/>
              <a:endCxn id="249894" idx="0"/>
            </p:cNvCxnSpPr>
            <p:nvPr/>
          </p:nvCxnSpPr>
          <p:spPr bwMode="auto">
            <a:xfrm>
              <a:off x="970280" y="3202305"/>
              <a:ext cx="253365" cy="26162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 name="右箭头 4"/>
          <p:cNvSpPr/>
          <p:nvPr/>
        </p:nvSpPr>
        <p:spPr>
          <a:xfrm>
            <a:off x="3791744" y="3598362"/>
            <a:ext cx="792088" cy="38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8050213" y="2636838"/>
            <a:ext cx="2438400" cy="3772817"/>
            <a:chOff x="6526213" y="2636838"/>
            <a:chExt cx="2438400" cy="3772817"/>
          </a:xfrm>
        </p:grpSpPr>
        <p:grpSp>
          <p:nvGrpSpPr>
            <p:cNvPr id="4" name="组合 3"/>
            <p:cNvGrpSpPr/>
            <p:nvPr/>
          </p:nvGrpSpPr>
          <p:grpSpPr>
            <a:xfrm>
              <a:off x="6526213" y="2636838"/>
              <a:ext cx="2438400" cy="3772817"/>
              <a:chOff x="6526213" y="2636838"/>
              <a:chExt cx="2438400" cy="3772817"/>
            </a:xfrm>
          </p:grpSpPr>
          <p:grpSp>
            <p:nvGrpSpPr>
              <p:cNvPr id="249905" name="Group 49"/>
              <p:cNvGrpSpPr/>
              <p:nvPr/>
            </p:nvGrpSpPr>
            <p:grpSpPr bwMode="auto">
              <a:xfrm>
                <a:off x="6526213" y="2636838"/>
                <a:ext cx="2438400" cy="2982913"/>
                <a:chOff x="2784" y="1193"/>
                <a:chExt cx="1536" cy="1879"/>
              </a:xfrm>
            </p:grpSpPr>
            <p:grpSp>
              <p:nvGrpSpPr>
                <p:cNvPr id="249906" name="Group 50"/>
                <p:cNvGrpSpPr/>
                <p:nvPr/>
              </p:nvGrpSpPr>
              <p:grpSpPr bwMode="auto">
                <a:xfrm>
                  <a:off x="3216" y="1488"/>
                  <a:ext cx="624" cy="624"/>
                  <a:chOff x="768" y="1440"/>
                  <a:chExt cx="624" cy="624"/>
                </a:xfrm>
              </p:grpSpPr>
              <p:sp>
                <p:nvSpPr>
                  <p:cNvPr id="249907" name="Oval 51"/>
                  <p:cNvSpPr>
                    <a:spLocks noChangeArrowheads="1"/>
                  </p:cNvSpPr>
                  <p:nvPr/>
                </p:nvSpPr>
                <p:spPr bwMode="auto">
                  <a:xfrm>
                    <a:off x="1104" y="1440"/>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endParaRPr kumimoji="1" lang="en-US" altLang="zh-CN" sz="2400">
                      <a:latin typeface="Times New Roman" panose="02020603050405020304" pitchFamily="18" charset="0"/>
                    </a:endParaRPr>
                  </a:p>
                </p:txBody>
              </p:sp>
              <p:sp>
                <p:nvSpPr>
                  <p:cNvPr id="249908" name="Oval 52"/>
                  <p:cNvSpPr>
                    <a:spLocks noChangeArrowheads="1"/>
                  </p:cNvSpPr>
                  <p:nvPr/>
                </p:nvSpPr>
                <p:spPr bwMode="auto">
                  <a:xfrm>
                    <a:off x="768" y="1776"/>
                    <a:ext cx="288" cy="288"/>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0000"/>
                        </a:solidFill>
                        <a:latin typeface="Times New Roman" panose="02020603050405020304" pitchFamily="18" charset="0"/>
                      </a:rPr>
                      <a:t>C</a:t>
                    </a:r>
                    <a:endParaRPr kumimoji="1" lang="en-US" altLang="zh-CN" sz="2400">
                      <a:solidFill>
                        <a:srgbClr val="FF0000"/>
                      </a:solidFill>
                      <a:latin typeface="Times New Roman" panose="02020603050405020304" pitchFamily="18" charset="0"/>
                    </a:endParaRPr>
                  </a:p>
                </p:txBody>
              </p:sp>
              <p:cxnSp>
                <p:nvCxnSpPr>
                  <p:cNvPr id="249909" name="AutoShape 53"/>
                  <p:cNvCxnSpPr>
                    <a:cxnSpLocks noChangeShapeType="1"/>
                    <a:stCxn id="249907" idx="3"/>
                    <a:endCxn id="249908" idx="7"/>
                  </p:cNvCxnSpPr>
                  <p:nvPr/>
                </p:nvCxnSpPr>
                <p:spPr bwMode="auto">
                  <a:xfrm flipH="1">
                    <a:off x="1014" y="1686"/>
                    <a:ext cx="132" cy="13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9910" name="Line 54"/>
                <p:cNvSpPr>
                  <a:spLocks noChangeShapeType="1"/>
                </p:cNvSpPr>
                <p:nvPr/>
              </p:nvSpPr>
              <p:spPr bwMode="auto">
                <a:xfrm>
                  <a:off x="3792" y="1776"/>
                  <a:ext cx="192" cy="192"/>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9911" name="Group 55"/>
                <p:cNvGrpSpPr/>
                <p:nvPr/>
              </p:nvGrpSpPr>
              <p:grpSpPr bwMode="auto">
                <a:xfrm>
                  <a:off x="3168" y="2304"/>
                  <a:ext cx="1152" cy="768"/>
                  <a:chOff x="3264" y="2496"/>
                  <a:chExt cx="1152" cy="768"/>
                </a:xfrm>
              </p:grpSpPr>
              <p:sp>
                <p:nvSpPr>
                  <p:cNvPr id="249912" name="Oval 56"/>
                  <p:cNvSpPr>
                    <a:spLocks noChangeArrowheads="1"/>
                  </p:cNvSpPr>
                  <p:nvPr/>
                </p:nvSpPr>
                <p:spPr bwMode="auto">
                  <a:xfrm>
                    <a:off x="3696" y="2496"/>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FF0000"/>
                        </a:solidFill>
                        <a:latin typeface="Times New Roman" panose="02020603050405020304" pitchFamily="18" charset="0"/>
                      </a:rPr>
                      <a:t>S</a:t>
                    </a:r>
                    <a:endParaRPr kumimoji="1" lang="en-US" altLang="zh-CN" sz="2400" b="1">
                      <a:solidFill>
                        <a:srgbClr val="FF0000"/>
                      </a:solidFill>
                      <a:latin typeface="Times New Roman" panose="02020603050405020304" pitchFamily="18" charset="0"/>
                    </a:endParaRPr>
                  </a:p>
                </p:txBody>
              </p:sp>
              <p:sp>
                <p:nvSpPr>
                  <p:cNvPr id="249913" name="AutoShape 57"/>
                  <p:cNvSpPr>
                    <a:spLocks noChangeArrowheads="1"/>
                  </p:cNvSpPr>
                  <p:nvPr/>
                </p:nvSpPr>
                <p:spPr bwMode="auto">
                  <a:xfrm flipH="1" flipV="1">
                    <a:off x="3264" y="2976"/>
                    <a:ext cx="384" cy="288"/>
                  </a:xfrm>
                  <a:prstGeom prst="wedgeEllipseCallout">
                    <a:avLst>
                      <a:gd name="adj1" fmla="val -43750"/>
                      <a:gd name="adj2" fmla="val 70139"/>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70000"/>
                      </a:lnSpc>
                    </a:pPr>
                    <a:endParaRPr kumimoji="1" lang="en-US" altLang="zh-CN" sz="2400">
                      <a:latin typeface="Times New Roman" panose="02020603050405020304" pitchFamily="18" charset="0"/>
                    </a:endParaRPr>
                  </a:p>
                  <a:p>
                    <a:pPr algn="ctr">
                      <a:lnSpc>
                        <a:spcPct val="70000"/>
                      </a:lnSpc>
                    </a:pPr>
                    <a:r>
                      <a:rPr kumimoji="1" lang="en-US" altLang="zh-CN" sz="2400">
                        <a:latin typeface="Times New Roman" panose="02020603050405020304" pitchFamily="18" charset="0"/>
                      </a:rPr>
                      <a:t>S</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249914" name="AutoShape 58"/>
                  <p:cNvCxnSpPr>
                    <a:cxnSpLocks noChangeShapeType="1"/>
                    <a:stCxn id="249912" idx="3"/>
                    <a:endCxn id="249913" idx="8"/>
                  </p:cNvCxnSpPr>
                  <p:nvPr/>
                </p:nvCxnSpPr>
                <p:spPr bwMode="auto">
                  <a:xfrm flipH="1">
                    <a:off x="3624" y="2742"/>
                    <a:ext cx="114" cy="17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9915" name="AutoShape 59"/>
                  <p:cNvSpPr>
                    <a:spLocks noChangeArrowheads="1"/>
                  </p:cNvSpPr>
                  <p:nvPr/>
                </p:nvSpPr>
                <p:spPr bwMode="auto">
                  <a:xfrm flipV="1">
                    <a:off x="4032" y="2976"/>
                    <a:ext cx="384" cy="288"/>
                  </a:xfrm>
                  <a:prstGeom prst="wedgeEllipseCallout">
                    <a:avLst>
                      <a:gd name="adj1" fmla="val -44014"/>
                      <a:gd name="adj2" fmla="val 53472"/>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70000"/>
                      </a:lnSpc>
                    </a:pPr>
                    <a:endParaRPr kumimoji="1" lang="en-US" altLang="zh-CN" sz="2400">
                      <a:solidFill>
                        <a:srgbClr val="FF0000"/>
                      </a:solidFill>
                      <a:latin typeface="Times New Roman" panose="02020603050405020304" pitchFamily="18" charset="0"/>
                    </a:endParaRPr>
                  </a:p>
                  <a:p>
                    <a:pPr algn="ctr">
                      <a:lnSpc>
                        <a:spcPct val="70000"/>
                      </a:lnSpc>
                    </a:pPr>
                    <a:r>
                      <a:rPr kumimoji="1" lang="en-US" altLang="zh-CN" sz="2400">
                        <a:solidFill>
                          <a:srgbClr val="FF0000"/>
                        </a:solidFill>
                        <a:latin typeface="Times New Roman" panose="02020603050405020304" pitchFamily="18" charset="0"/>
                      </a:rPr>
                      <a:t>P</a:t>
                    </a:r>
                    <a:r>
                      <a:rPr kumimoji="1" lang="en-US" altLang="zh-CN" sz="2400" baseline="-25000">
                        <a:solidFill>
                          <a:srgbClr val="FF0000"/>
                        </a:solidFill>
                        <a:latin typeface="Times New Roman" panose="02020603050405020304" pitchFamily="18" charset="0"/>
                      </a:rPr>
                      <a:t>R</a:t>
                    </a:r>
                    <a:endParaRPr kumimoji="1" lang="en-US" altLang="zh-CN" sz="2400" baseline="-25000">
                      <a:solidFill>
                        <a:srgbClr val="FF0000"/>
                      </a:solidFill>
                      <a:latin typeface="Times New Roman" panose="02020603050405020304" pitchFamily="18" charset="0"/>
                    </a:endParaRPr>
                  </a:p>
                </p:txBody>
              </p:sp>
              <p:cxnSp>
                <p:nvCxnSpPr>
                  <p:cNvPr id="249916" name="AutoShape 60"/>
                  <p:cNvCxnSpPr>
                    <a:cxnSpLocks noChangeShapeType="1"/>
                    <a:stCxn id="249912" idx="5"/>
                    <a:endCxn id="249915" idx="8"/>
                  </p:cNvCxnSpPr>
                  <p:nvPr/>
                </p:nvCxnSpPr>
                <p:spPr bwMode="auto">
                  <a:xfrm>
                    <a:off x="3942" y="2742"/>
                    <a:ext cx="112" cy="224"/>
                  </a:xfrm>
                  <a:prstGeom prst="straightConnector1">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9917" name="AutoShape 61"/>
                <p:cNvSpPr>
                  <a:spLocks noChangeArrowheads="1"/>
                </p:cNvSpPr>
                <p:nvPr/>
              </p:nvSpPr>
              <p:spPr bwMode="auto">
                <a:xfrm flipH="1" flipV="1">
                  <a:off x="2784" y="2304"/>
                  <a:ext cx="384" cy="288"/>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80000"/>
                    </a:lnSpc>
                  </a:pPr>
                  <a:r>
                    <a:rPr kumimoji="1" lang="en-US" altLang="zh-CN" sz="2400">
                      <a:latin typeface="Times New Roman" panose="02020603050405020304" pitchFamily="18" charset="0"/>
                    </a:rPr>
                    <a:t>C</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249918" name="AutoShape 62"/>
                <p:cNvCxnSpPr>
                  <a:cxnSpLocks noChangeShapeType="1"/>
                  <a:stCxn id="249908" idx="3"/>
                  <a:endCxn id="249917" idx="8"/>
                </p:cNvCxnSpPr>
                <p:nvPr/>
              </p:nvCxnSpPr>
              <p:spPr bwMode="auto">
                <a:xfrm flipH="1">
                  <a:off x="3144" y="2070"/>
                  <a:ext cx="114" cy="17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919" name="AutoShape 63"/>
                <p:cNvCxnSpPr>
                  <a:cxnSpLocks noChangeShapeType="1"/>
                  <a:stCxn id="249908" idx="5"/>
                  <a:endCxn id="249912" idx="1"/>
                </p:cNvCxnSpPr>
                <p:nvPr/>
              </p:nvCxnSpPr>
              <p:spPr bwMode="auto">
                <a:xfrm>
                  <a:off x="3462" y="2070"/>
                  <a:ext cx="180" cy="276"/>
                </a:xfrm>
                <a:prstGeom prst="straightConnector1">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9920" name="Text Box 64"/>
                <p:cNvSpPr txBox="1">
                  <a:spLocks noChangeArrowheads="1"/>
                </p:cNvSpPr>
                <p:nvPr/>
              </p:nvSpPr>
              <p:spPr bwMode="auto">
                <a:xfrm>
                  <a:off x="3323" y="1193"/>
                  <a:ext cx="17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249921" name="Text Box 65"/>
                <p:cNvSpPr txBox="1">
                  <a:spLocks noChangeArrowheads="1"/>
                </p:cNvSpPr>
                <p:nvPr/>
              </p:nvSpPr>
              <p:spPr bwMode="auto">
                <a:xfrm>
                  <a:off x="2868" y="1511"/>
                  <a:ext cx="20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c</a:t>
                  </a:r>
                  <a:endParaRPr kumimoji="1" lang="en-US" altLang="zh-CN" sz="2400" dirty="0">
                    <a:latin typeface="Times New Roman" panose="02020603050405020304" pitchFamily="18" charset="0"/>
                  </a:endParaRPr>
                </a:p>
              </p:txBody>
            </p:sp>
            <p:cxnSp>
              <p:nvCxnSpPr>
                <p:cNvPr id="249922" name="AutoShape 66"/>
                <p:cNvCxnSpPr>
                  <a:cxnSpLocks noChangeShapeType="1"/>
                  <a:stCxn id="249920" idx="3"/>
                  <a:endCxn id="249907" idx="0"/>
                </p:cNvCxnSpPr>
                <p:nvPr/>
              </p:nvCxnSpPr>
              <p:spPr bwMode="auto">
                <a:xfrm>
                  <a:off x="3502" y="1338"/>
                  <a:ext cx="194" cy="15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923" name="AutoShape 67"/>
                <p:cNvCxnSpPr>
                  <a:cxnSpLocks noChangeShapeType="1"/>
                  <a:stCxn id="249921" idx="3"/>
                  <a:endCxn id="249908" idx="1"/>
                </p:cNvCxnSpPr>
                <p:nvPr/>
              </p:nvCxnSpPr>
              <p:spPr bwMode="auto">
                <a:xfrm>
                  <a:off x="3068" y="1656"/>
                  <a:ext cx="190" cy="21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924" name="AutoShape 68"/>
                <p:cNvCxnSpPr>
                  <a:cxnSpLocks noChangeShapeType="1"/>
                  <a:endCxn id="249912" idx="0"/>
                </p:cNvCxnSpPr>
                <p:nvPr/>
              </p:nvCxnSpPr>
              <p:spPr bwMode="auto">
                <a:xfrm rot="10800000" flipV="1">
                  <a:off x="3744" y="2208"/>
                  <a:ext cx="240" cy="96"/>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9925" name="Text Box 69"/>
              <p:cNvSpPr txBox="1">
                <a:spLocks noChangeArrowheads="1"/>
              </p:cNvSpPr>
              <p:nvPr/>
            </p:nvSpPr>
            <p:spPr bwMode="auto">
              <a:xfrm>
                <a:off x="7481348" y="5949280"/>
                <a:ext cx="52133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(c)</a:t>
                </a:r>
                <a:endParaRPr kumimoji="1" lang="en-US" altLang="zh-CN" sz="2400" dirty="0">
                  <a:latin typeface="Times New Roman" panose="02020603050405020304" pitchFamily="18" charset="0"/>
                </a:endParaRPr>
              </a:p>
            </p:txBody>
          </p:sp>
        </p:grpSp>
        <p:sp>
          <p:nvSpPr>
            <p:cNvPr id="73" name="Text Box 29"/>
            <p:cNvSpPr txBox="1">
              <a:spLocks noChangeArrowheads="1"/>
            </p:cNvSpPr>
            <p:nvPr/>
          </p:nvSpPr>
          <p:spPr bwMode="auto">
            <a:xfrm>
              <a:off x="8442812" y="3929099"/>
              <a:ext cx="3016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s</a:t>
              </a:r>
              <a:endParaRPr kumimoji="1" lang="en-US" altLang="zh-CN" sz="2400"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49858">
                                            <p:txEl>
                                              <p:pRg st="1" end="1"/>
                                            </p:txEl>
                                          </p:spTgt>
                                        </p:tgtEl>
                                        <p:attrNameLst>
                                          <p:attrName>style.visibility</p:attrName>
                                        </p:attrNameLst>
                                      </p:cBhvr>
                                      <p:to>
                                        <p:strVal val="visible"/>
                                      </p:to>
                                    </p:set>
                                    <p:animEffect transition="in" filter="fade">
                                      <p:cBhvr>
                                        <p:cTn id="20" dur="1000"/>
                                        <p:tgtEl>
                                          <p:spTgt spid="249858">
                                            <p:txEl>
                                              <p:pRg st="1" end="1"/>
                                            </p:txEl>
                                          </p:spTgt>
                                        </p:tgtEl>
                                      </p:cBhvr>
                                    </p:animEffect>
                                    <p:anim calcmode="lin" valueType="num">
                                      <p:cBhvr>
                                        <p:cTn id="21" dur="1000" fill="hold"/>
                                        <p:tgtEl>
                                          <p:spTgt spid="24985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4985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Text Box 5"/>
          <p:cNvSpPr txBox="1">
            <a:spLocks noChangeArrowheads="1"/>
          </p:cNvSpPr>
          <p:nvPr/>
        </p:nvSpPr>
        <p:spPr bwMode="auto">
          <a:xfrm>
            <a:off x="922655" y="574675"/>
            <a:ext cx="10518775"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其二</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的直接前驱（或直接后继）替代*</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，然后从二叉排序树中删除它的直接前驱（或直接后继），如图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(d)</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所示，当以*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代替*</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时，由于*</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只有左子树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，则删除*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之后，只要令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的双亲结点*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q</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的右子树即可。</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 name="组合 1"/>
          <p:cNvGrpSpPr/>
          <p:nvPr/>
        </p:nvGrpSpPr>
        <p:grpSpPr>
          <a:xfrm>
            <a:off x="2495550" y="2204864"/>
            <a:ext cx="2518742" cy="4322936"/>
            <a:chOff x="971550" y="2204864"/>
            <a:chExt cx="2518742" cy="4322936"/>
          </a:xfrm>
        </p:grpSpPr>
        <p:sp>
          <p:nvSpPr>
            <p:cNvPr id="60553" name="Oval 137"/>
            <p:cNvSpPr>
              <a:spLocks noChangeArrowheads="1"/>
            </p:cNvSpPr>
            <p:nvPr/>
          </p:nvSpPr>
          <p:spPr bwMode="auto">
            <a:xfrm>
              <a:off x="2424339" y="2684463"/>
              <a:ext cx="379186" cy="41138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60554" name="Oval 138"/>
            <p:cNvSpPr>
              <a:spLocks noChangeArrowheads="1"/>
            </p:cNvSpPr>
            <p:nvPr/>
          </p:nvSpPr>
          <p:spPr bwMode="auto">
            <a:xfrm>
              <a:off x="1981956" y="3164417"/>
              <a:ext cx="379186" cy="41138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P</a:t>
              </a:r>
              <a:endParaRPr kumimoji="1" lang="en-US" altLang="zh-CN" sz="2400">
                <a:latin typeface="Times New Roman" panose="02020603050405020304" pitchFamily="18" charset="0"/>
              </a:endParaRPr>
            </a:p>
          </p:txBody>
        </p:sp>
        <p:cxnSp>
          <p:nvCxnSpPr>
            <p:cNvPr id="60555" name="AutoShape 139"/>
            <p:cNvCxnSpPr>
              <a:cxnSpLocks noChangeShapeType="1"/>
              <a:stCxn id="60553" idx="3"/>
              <a:endCxn id="60554" idx="7"/>
            </p:cNvCxnSpPr>
            <p:nvPr/>
          </p:nvCxnSpPr>
          <p:spPr bwMode="auto">
            <a:xfrm flipH="1">
              <a:off x="2305844" y="3035858"/>
              <a:ext cx="173793" cy="18855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56" name="Oval 140"/>
            <p:cNvSpPr>
              <a:spLocks noChangeArrowheads="1"/>
            </p:cNvSpPr>
            <p:nvPr/>
          </p:nvSpPr>
          <p:spPr bwMode="auto">
            <a:xfrm>
              <a:off x="1476375" y="3712936"/>
              <a:ext cx="379186" cy="41138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C</a:t>
              </a:r>
              <a:endParaRPr kumimoji="1" lang="en-US" altLang="zh-CN" sz="2400">
                <a:latin typeface="Times New Roman" panose="02020603050405020304" pitchFamily="18" charset="0"/>
              </a:endParaRPr>
            </a:p>
          </p:txBody>
        </p:sp>
        <p:cxnSp>
          <p:nvCxnSpPr>
            <p:cNvPr id="60557" name="AutoShape 141"/>
            <p:cNvCxnSpPr>
              <a:cxnSpLocks noChangeShapeType="1"/>
              <a:stCxn id="60554" idx="3"/>
              <a:endCxn id="60556" idx="7"/>
            </p:cNvCxnSpPr>
            <p:nvPr/>
          </p:nvCxnSpPr>
          <p:spPr bwMode="auto">
            <a:xfrm flipH="1">
              <a:off x="1800263" y="3515812"/>
              <a:ext cx="236991" cy="25711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58" name="AutoShape 142"/>
            <p:cNvSpPr>
              <a:spLocks noChangeArrowheads="1"/>
            </p:cNvSpPr>
            <p:nvPr/>
          </p:nvSpPr>
          <p:spPr bwMode="auto">
            <a:xfrm flipH="1" flipV="1">
              <a:off x="971550" y="4398963"/>
              <a:ext cx="504825" cy="411162"/>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endParaRPr kumimoji="1" lang="en-US" altLang="zh-CN" sz="2400">
                <a:latin typeface="Times New Roman" panose="02020603050405020304" pitchFamily="18" charset="0"/>
              </a:endParaRPr>
            </a:p>
            <a:p>
              <a:pPr algn="ctr">
                <a:lnSpc>
                  <a:spcPct val="50000"/>
                </a:lnSpc>
              </a:pPr>
              <a:r>
                <a:rPr kumimoji="1" lang="en-US" altLang="zh-CN" sz="2400">
                  <a:latin typeface="Times New Roman" panose="02020603050405020304" pitchFamily="18" charset="0"/>
                </a:rPr>
                <a:t>C</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60559" name="AutoShape 143"/>
            <p:cNvCxnSpPr>
              <a:cxnSpLocks noChangeShapeType="1"/>
              <a:stCxn id="60556" idx="3"/>
              <a:endCxn id="60558" idx="8"/>
            </p:cNvCxnSpPr>
            <p:nvPr/>
          </p:nvCxnSpPr>
          <p:spPr bwMode="auto">
            <a:xfrm flipH="1">
              <a:off x="1446213" y="4064000"/>
              <a:ext cx="85725" cy="2524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60" name="Oval 144"/>
            <p:cNvSpPr>
              <a:spLocks noChangeArrowheads="1"/>
            </p:cNvSpPr>
            <p:nvPr/>
          </p:nvSpPr>
          <p:spPr bwMode="auto">
            <a:xfrm>
              <a:off x="2171700" y="4330700"/>
              <a:ext cx="379413" cy="41116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Q</a:t>
              </a:r>
              <a:endParaRPr kumimoji="1" lang="en-US" altLang="zh-CN" sz="2400">
                <a:latin typeface="Times New Roman" panose="02020603050405020304" pitchFamily="18" charset="0"/>
              </a:endParaRPr>
            </a:p>
          </p:txBody>
        </p:sp>
        <p:sp>
          <p:nvSpPr>
            <p:cNvPr id="60561" name="Oval 145"/>
            <p:cNvSpPr>
              <a:spLocks noChangeArrowheads="1"/>
            </p:cNvSpPr>
            <p:nvPr/>
          </p:nvSpPr>
          <p:spPr bwMode="auto">
            <a:xfrm>
              <a:off x="2614613" y="4741863"/>
              <a:ext cx="379412" cy="411162"/>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FF0000"/>
                  </a:solidFill>
                  <a:latin typeface="Times New Roman" panose="02020603050405020304" pitchFamily="18" charset="0"/>
                </a:rPr>
                <a:t>S</a:t>
              </a:r>
              <a:endParaRPr kumimoji="1" lang="en-US" altLang="zh-CN" sz="2400" b="1">
                <a:solidFill>
                  <a:srgbClr val="FF0000"/>
                </a:solidFill>
                <a:latin typeface="Times New Roman" panose="02020603050405020304" pitchFamily="18" charset="0"/>
              </a:endParaRPr>
            </a:p>
          </p:txBody>
        </p:sp>
        <p:sp>
          <p:nvSpPr>
            <p:cNvPr id="60562" name="AutoShape 146"/>
            <p:cNvSpPr>
              <a:spLocks noChangeArrowheads="1"/>
            </p:cNvSpPr>
            <p:nvPr/>
          </p:nvSpPr>
          <p:spPr bwMode="auto">
            <a:xfrm flipV="1">
              <a:off x="2425700" y="3713163"/>
              <a:ext cx="504825" cy="411162"/>
            </a:xfrm>
            <a:prstGeom prst="wedgeEllipseCallout">
              <a:avLst>
                <a:gd name="adj1" fmla="val -43750"/>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70000"/>
                </a:lnSpc>
              </a:pP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R</a:t>
              </a:r>
              <a:endParaRPr kumimoji="1" lang="en-US" altLang="zh-CN" sz="2400">
                <a:latin typeface="Times New Roman" panose="02020603050405020304" pitchFamily="18" charset="0"/>
              </a:endParaRPr>
            </a:p>
          </p:txBody>
        </p:sp>
        <p:cxnSp>
          <p:nvCxnSpPr>
            <p:cNvPr id="60563" name="AutoShape 147"/>
            <p:cNvCxnSpPr>
              <a:cxnSpLocks noChangeShapeType="1"/>
              <a:stCxn id="60554" idx="5"/>
              <a:endCxn id="60562" idx="8"/>
            </p:cNvCxnSpPr>
            <p:nvPr/>
          </p:nvCxnSpPr>
          <p:spPr bwMode="auto">
            <a:xfrm>
              <a:off x="2306638" y="3516313"/>
              <a:ext cx="149225" cy="1825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64" name="AutoShape 148"/>
            <p:cNvSpPr>
              <a:spLocks noChangeArrowheads="1"/>
            </p:cNvSpPr>
            <p:nvPr/>
          </p:nvSpPr>
          <p:spPr bwMode="auto">
            <a:xfrm flipH="1" flipV="1">
              <a:off x="1539875" y="4946650"/>
              <a:ext cx="506413" cy="412750"/>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endParaRPr kumimoji="1" lang="en-US" altLang="zh-CN" sz="2400">
                <a:latin typeface="Times New Roman" panose="02020603050405020304" pitchFamily="18" charset="0"/>
              </a:endParaRPr>
            </a:p>
            <a:p>
              <a:pPr algn="ctr">
                <a:lnSpc>
                  <a:spcPct val="50000"/>
                </a:lnSpc>
              </a:pPr>
              <a:r>
                <a:rPr kumimoji="1" lang="en-US" altLang="zh-CN" sz="2400">
                  <a:latin typeface="Times New Roman" panose="02020603050405020304" pitchFamily="18" charset="0"/>
                </a:rPr>
                <a:t>Q</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sp>
          <p:nvSpPr>
            <p:cNvPr id="60565" name="AutoShape 149"/>
            <p:cNvSpPr>
              <a:spLocks noChangeArrowheads="1"/>
            </p:cNvSpPr>
            <p:nvPr/>
          </p:nvSpPr>
          <p:spPr bwMode="auto">
            <a:xfrm flipH="1" flipV="1">
              <a:off x="2046288" y="5427663"/>
              <a:ext cx="504825" cy="411162"/>
            </a:xfrm>
            <a:prstGeom prst="wedgeEllipseCallout">
              <a:avLst>
                <a:gd name="adj1" fmla="val -43750"/>
                <a:gd name="adj2" fmla="val 70139"/>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endParaRPr kumimoji="1" lang="en-US" altLang="zh-CN" sz="2400">
                <a:latin typeface="Times New Roman" panose="02020603050405020304" pitchFamily="18" charset="0"/>
              </a:endParaRPr>
            </a:p>
            <a:p>
              <a:pPr algn="ctr">
                <a:lnSpc>
                  <a:spcPct val="50000"/>
                </a:lnSpc>
              </a:pPr>
              <a:r>
                <a:rPr kumimoji="1" lang="en-US" altLang="zh-CN" sz="2400">
                  <a:latin typeface="Times New Roman" panose="02020603050405020304" pitchFamily="18" charset="0"/>
                </a:rPr>
                <a:t>S</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60566" name="AutoShape 150"/>
            <p:cNvCxnSpPr>
              <a:cxnSpLocks noChangeShapeType="1"/>
              <a:stCxn id="60560" idx="3"/>
              <a:endCxn id="60564" idx="8"/>
            </p:cNvCxnSpPr>
            <p:nvPr/>
          </p:nvCxnSpPr>
          <p:spPr bwMode="auto">
            <a:xfrm flipH="1">
              <a:off x="2014538" y="4681538"/>
              <a:ext cx="212725" cy="1825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67" name="AutoShape 151"/>
            <p:cNvCxnSpPr>
              <a:cxnSpLocks noChangeShapeType="1"/>
              <a:stCxn id="60561" idx="3"/>
              <a:endCxn id="60565" idx="8"/>
            </p:cNvCxnSpPr>
            <p:nvPr/>
          </p:nvCxnSpPr>
          <p:spPr bwMode="auto">
            <a:xfrm flipH="1">
              <a:off x="2519363" y="5092700"/>
              <a:ext cx="150812" cy="2524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68" name="AutoShape 152"/>
            <p:cNvCxnSpPr>
              <a:cxnSpLocks noChangeShapeType="1"/>
              <a:stCxn id="60560" idx="5"/>
              <a:endCxn id="60561" idx="1"/>
            </p:cNvCxnSpPr>
            <p:nvPr/>
          </p:nvCxnSpPr>
          <p:spPr bwMode="auto">
            <a:xfrm>
              <a:off x="2495550" y="4681538"/>
              <a:ext cx="174625" cy="1206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69" name="AutoShape 153"/>
            <p:cNvCxnSpPr>
              <a:cxnSpLocks noChangeShapeType="1"/>
              <a:stCxn id="60556" idx="5"/>
              <a:endCxn id="60560" idx="1"/>
            </p:cNvCxnSpPr>
            <p:nvPr/>
          </p:nvCxnSpPr>
          <p:spPr bwMode="auto">
            <a:xfrm>
              <a:off x="1800225" y="4064000"/>
              <a:ext cx="427038" cy="325438"/>
            </a:xfrm>
            <a:prstGeom prst="straightConnector1">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70" name="Line 154"/>
            <p:cNvSpPr>
              <a:spLocks noChangeShapeType="1"/>
            </p:cNvSpPr>
            <p:nvPr/>
          </p:nvSpPr>
          <p:spPr bwMode="auto">
            <a:xfrm>
              <a:off x="2741613" y="3027363"/>
              <a:ext cx="252412" cy="274637"/>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71" name="Text Box 155"/>
            <p:cNvSpPr txBox="1">
              <a:spLocks noChangeArrowheads="1"/>
            </p:cNvSpPr>
            <p:nvPr/>
          </p:nvSpPr>
          <p:spPr bwMode="auto">
            <a:xfrm>
              <a:off x="2051720" y="2204864"/>
              <a:ext cx="284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60572" name="Text Box 156"/>
            <p:cNvSpPr txBox="1">
              <a:spLocks noChangeArrowheads="1"/>
            </p:cNvSpPr>
            <p:nvPr/>
          </p:nvSpPr>
          <p:spPr bwMode="auto">
            <a:xfrm>
              <a:off x="1403648" y="2755776"/>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p</a:t>
              </a:r>
              <a:endParaRPr kumimoji="1" lang="en-US" altLang="zh-CN" sz="2400" dirty="0">
                <a:latin typeface="Times New Roman" panose="02020603050405020304" pitchFamily="18" charset="0"/>
              </a:endParaRPr>
            </a:p>
          </p:txBody>
        </p:sp>
        <p:cxnSp>
          <p:nvCxnSpPr>
            <p:cNvPr id="60573" name="AutoShape 157"/>
            <p:cNvCxnSpPr>
              <a:cxnSpLocks noChangeShapeType="1"/>
              <a:stCxn id="60571" idx="3"/>
              <a:endCxn id="60553" idx="0"/>
            </p:cNvCxnSpPr>
            <p:nvPr/>
          </p:nvCxnSpPr>
          <p:spPr bwMode="auto">
            <a:xfrm>
              <a:off x="2336165" y="2435225"/>
              <a:ext cx="278130" cy="249555"/>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74" name="AutoShape 158"/>
            <p:cNvCxnSpPr>
              <a:cxnSpLocks noChangeShapeType="1"/>
              <a:stCxn id="60572" idx="3"/>
              <a:endCxn id="60554" idx="1"/>
            </p:cNvCxnSpPr>
            <p:nvPr/>
          </p:nvCxnSpPr>
          <p:spPr bwMode="auto">
            <a:xfrm>
              <a:off x="1738630" y="2986405"/>
              <a:ext cx="298450" cy="238125"/>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75" name="Text Box 159"/>
            <p:cNvSpPr txBox="1">
              <a:spLocks noChangeArrowheads="1"/>
            </p:cNvSpPr>
            <p:nvPr/>
          </p:nvSpPr>
          <p:spPr bwMode="auto">
            <a:xfrm>
              <a:off x="1043608" y="3212976"/>
              <a:ext cx="31813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c</a:t>
              </a:r>
              <a:endParaRPr kumimoji="1" lang="en-US" altLang="zh-CN" sz="2400" dirty="0">
                <a:latin typeface="Times New Roman" panose="02020603050405020304" pitchFamily="18" charset="0"/>
              </a:endParaRPr>
            </a:p>
          </p:txBody>
        </p:sp>
        <p:sp>
          <p:nvSpPr>
            <p:cNvPr id="60576" name="Text Box 160"/>
            <p:cNvSpPr txBox="1">
              <a:spLocks noChangeArrowheads="1"/>
            </p:cNvSpPr>
            <p:nvPr/>
          </p:nvSpPr>
          <p:spPr bwMode="auto">
            <a:xfrm>
              <a:off x="3188667" y="4260850"/>
              <a:ext cx="3016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rPr>
                <a:t>s</a:t>
              </a:r>
              <a:endParaRPr kumimoji="1" lang="en-US" altLang="zh-CN" sz="2400">
                <a:latin typeface="Times New Roman" panose="02020603050405020304" pitchFamily="18" charset="0"/>
              </a:endParaRPr>
            </a:p>
          </p:txBody>
        </p:sp>
        <p:sp>
          <p:nvSpPr>
            <p:cNvPr id="60577" name="Text Box 161"/>
            <p:cNvSpPr txBox="1">
              <a:spLocks noChangeArrowheads="1"/>
            </p:cNvSpPr>
            <p:nvPr/>
          </p:nvSpPr>
          <p:spPr bwMode="auto">
            <a:xfrm>
              <a:off x="2867298" y="3933056"/>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q</a:t>
              </a:r>
              <a:endParaRPr kumimoji="1" lang="en-US" altLang="zh-CN" sz="2400" dirty="0">
                <a:latin typeface="Times New Roman" panose="02020603050405020304" pitchFamily="18" charset="0"/>
              </a:endParaRPr>
            </a:p>
          </p:txBody>
        </p:sp>
        <p:cxnSp>
          <p:nvCxnSpPr>
            <p:cNvPr id="60578" name="AutoShape 162"/>
            <p:cNvCxnSpPr>
              <a:cxnSpLocks noChangeShapeType="1"/>
            </p:cNvCxnSpPr>
            <p:nvPr/>
          </p:nvCxnSpPr>
          <p:spPr bwMode="auto">
            <a:xfrm rot="10800000" flipV="1">
              <a:off x="2544067" y="4241763"/>
              <a:ext cx="371749" cy="229257"/>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79" name="AutoShape 163"/>
            <p:cNvCxnSpPr>
              <a:cxnSpLocks noChangeShapeType="1"/>
              <a:stCxn id="60576" idx="1"/>
              <a:endCxn id="60561" idx="0"/>
            </p:cNvCxnSpPr>
            <p:nvPr/>
          </p:nvCxnSpPr>
          <p:spPr bwMode="auto">
            <a:xfrm rot="10800000" flipV="1">
              <a:off x="2804795" y="4491355"/>
              <a:ext cx="384175" cy="250825"/>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80" name="AutoShape 164"/>
            <p:cNvCxnSpPr>
              <a:cxnSpLocks noChangeShapeType="1"/>
              <a:stCxn id="60575" idx="3"/>
              <a:endCxn id="60556" idx="0"/>
            </p:cNvCxnSpPr>
            <p:nvPr/>
          </p:nvCxnSpPr>
          <p:spPr bwMode="auto">
            <a:xfrm>
              <a:off x="1361440" y="3443605"/>
              <a:ext cx="304800" cy="26924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81" name="Text Box 165"/>
            <p:cNvSpPr txBox="1">
              <a:spLocks noChangeArrowheads="1"/>
            </p:cNvSpPr>
            <p:nvPr/>
          </p:nvSpPr>
          <p:spPr bwMode="auto">
            <a:xfrm>
              <a:off x="1954543" y="6067425"/>
              <a:ext cx="538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(b)</a:t>
              </a:r>
              <a:endParaRPr kumimoji="1" lang="en-US" altLang="zh-CN" sz="2400" dirty="0">
                <a:latin typeface="Times New Roman" panose="02020603050405020304" pitchFamily="18" charset="0"/>
              </a:endParaRPr>
            </a:p>
          </p:txBody>
        </p:sp>
      </p:grpSp>
      <p:grpSp>
        <p:nvGrpSpPr>
          <p:cNvPr id="3" name="组合 2"/>
          <p:cNvGrpSpPr/>
          <p:nvPr/>
        </p:nvGrpSpPr>
        <p:grpSpPr>
          <a:xfrm>
            <a:off x="6672263" y="2204864"/>
            <a:ext cx="2133600" cy="4322936"/>
            <a:chOff x="5148263" y="2204864"/>
            <a:chExt cx="2133600" cy="4322936"/>
          </a:xfrm>
        </p:grpSpPr>
        <p:sp>
          <p:nvSpPr>
            <p:cNvPr id="60516" name="Text Box 100"/>
            <p:cNvSpPr txBox="1">
              <a:spLocks noChangeArrowheads="1"/>
            </p:cNvSpPr>
            <p:nvPr/>
          </p:nvSpPr>
          <p:spPr bwMode="auto">
            <a:xfrm>
              <a:off x="5968618" y="6067425"/>
              <a:ext cx="538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(d)</a:t>
              </a:r>
              <a:endParaRPr kumimoji="1" lang="en-US" altLang="zh-CN" sz="2400" dirty="0">
                <a:latin typeface="Times New Roman" panose="02020603050405020304" pitchFamily="18" charset="0"/>
              </a:endParaRPr>
            </a:p>
          </p:txBody>
        </p:sp>
        <p:sp>
          <p:nvSpPr>
            <p:cNvPr id="60489" name="Oval 73"/>
            <p:cNvSpPr>
              <a:spLocks noChangeArrowheads="1"/>
            </p:cNvSpPr>
            <p:nvPr/>
          </p:nvSpPr>
          <p:spPr bwMode="auto">
            <a:xfrm>
              <a:off x="6629400" y="2678113"/>
              <a:ext cx="355600" cy="3855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60490" name="Oval 74"/>
            <p:cNvSpPr>
              <a:spLocks noChangeArrowheads="1"/>
            </p:cNvSpPr>
            <p:nvPr/>
          </p:nvSpPr>
          <p:spPr bwMode="auto">
            <a:xfrm>
              <a:off x="6214533" y="3127904"/>
              <a:ext cx="355600" cy="38553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FF0000"/>
                  </a:solidFill>
                  <a:latin typeface="Times New Roman" panose="02020603050405020304" pitchFamily="18" charset="0"/>
                </a:rPr>
                <a:t>S</a:t>
              </a:r>
              <a:endParaRPr kumimoji="1" lang="en-US" altLang="zh-CN" sz="2400" b="1">
                <a:solidFill>
                  <a:srgbClr val="FF0000"/>
                </a:solidFill>
                <a:latin typeface="Times New Roman" panose="02020603050405020304" pitchFamily="18" charset="0"/>
              </a:endParaRPr>
            </a:p>
          </p:txBody>
        </p:sp>
        <p:cxnSp>
          <p:nvCxnSpPr>
            <p:cNvPr id="60491" name="AutoShape 75"/>
            <p:cNvCxnSpPr>
              <a:cxnSpLocks noChangeShapeType="1"/>
              <a:stCxn id="60489" idx="3"/>
              <a:endCxn id="60490" idx="7"/>
            </p:cNvCxnSpPr>
            <p:nvPr/>
          </p:nvCxnSpPr>
          <p:spPr bwMode="auto">
            <a:xfrm flipH="1">
              <a:off x="6518275" y="3007425"/>
              <a:ext cx="162983" cy="1767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492" name="Oval 76"/>
            <p:cNvSpPr>
              <a:spLocks noChangeArrowheads="1"/>
            </p:cNvSpPr>
            <p:nvPr/>
          </p:nvSpPr>
          <p:spPr bwMode="auto">
            <a:xfrm>
              <a:off x="5740400" y="3641952"/>
              <a:ext cx="355600" cy="3855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C</a:t>
              </a:r>
              <a:endParaRPr kumimoji="1" lang="en-US" altLang="zh-CN" sz="2400">
                <a:latin typeface="Times New Roman" panose="02020603050405020304" pitchFamily="18" charset="0"/>
              </a:endParaRPr>
            </a:p>
          </p:txBody>
        </p:sp>
        <p:cxnSp>
          <p:nvCxnSpPr>
            <p:cNvPr id="60493" name="AutoShape 77"/>
            <p:cNvCxnSpPr>
              <a:cxnSpLocks noChangeShapeType="1"/>
              <a:stCxn id="60490" idx="3"/>
              <a:endCxn id="60492" idx="7"/>
            </p:cNvCxnSpPr>
            <p:nvPr/>
          </p:nvCxnSpPr>
          <p:spPr bwMode="auto">
            <a:xfrm flipH="1">
              <a:off x="6044142" y="3457216"/>
              <a:ext cx="222250" cy="2409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494" name="Line 78"/>
            <p:cNvSpPr>
              <a:spLocks noChangeShapeType="1"/>
            </p:cNvSpPr>
            <p:nvPr/>
          </p:nvSpPr>
          <p:spPr bwMode="auto">
            <a:xfrm>
              <a:off x="6985000" y="2998788"/>
              <a:ext cx="238125" cy="257175"/>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95" name="Oval 79"/>
            <p:cNvSpPr>
              <a:spLocks noChangeArrowheads="1"/>
            </p:cNvSpPr>
            <p:nvPr/>
          </p:nvSpPr>
          <p:spPr bwMode="auto">
            <a:xfrm>
              <a:off x="6392863" y="4211638"/>
              <a:ext cx="355600" cy="385762"/>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Q</a:t>
              </a:r>
              <a:endParaRPr kumimoji="1" lang="en-US" altLang="zh-CN" sz="2400">
                <a:latin typeface="Times New Roman" panose="02020603050405020304" pitchFamily="18" charset="0"/>
              </a:endParaRPr>
            </a:p>
          </p:txBody>
        </p:sp>
        <p:sp>
          <p:nvSpPr>
            <p:cNvPr id="60496" name="AutoShape 80"/>
            <p:cNvSpPr>
              <a:spLocks noChangeArrowheads="1"/>
            </p:cNvSpPr>
            <p:nvPr/>
          </p:nvSpPr>
          <p:spPr bwMode="auto">
            <a:xfrm flipH="1" flipV="1">
              <a:off x="5859463" y="4854575"/>
              <a:ext cx="474662" cy="385763"/>
            </a:xfrm>
            <a:prstGeom prst="wedgeEllipseCallout">
              <a:avLst>
                <a:gd name="adj1" fmla="val -43750"/>
                <a:gd name="adj2" fmla="val 70139"/>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endParaRPr kumimoji="1" lang="en-US" altLang="zh-CN" sz="2400">
                <a:latin typeface="Times New Roman" panose="02020603050405020304" pitchFamily="18" charset="0"/>
              </a:endParaRPr>
            </a:p>
            <a:p>
              <a:pPr algn="ctr">
                <a:lnSpc>
                  <a:spcPct val="50000"/>
                </a:lnSpc>
              </a:pPr>
              <a:r>
                <a:rPr kumimoji="1" lang="en-US" altLang="zh-CN" sz="2400">
                  <a:latin typeface="Times New Roman" panose="02020603050405020304" pitchFamily="18" charset="0"/>
                </a:rPr>
                <a:t>Q</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60497" name="AutoShape 81"/>
            <p:cNvCxnSpPr>
              <a:cxnSpLocks noChangeShapeType="1"/>
              <a:stCxn id="60495" idx="3"/>
              <a:endCxn id="60496" idx="8"/>
            </p:cNvCxnSpPr>
            <p:nvPr/>
          </p:nvCxnSpPr>
          <p:spPr bwMode="auto">
            <a:xfrm flipH="1">
              <a:off x="6305550" y="4554538"/>
              <a:ext cx="139700" cy="2095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498" name="AutoShape 82"/>
            <p:cNvSpPr>
              <a:spLocks noChangeArrowheads="1"/>
            </p:cNvSpPr>
            <p:nvPr/>
          </p:nvSpPr>
          <p:spPr bwMode="auto">
            <a:xfrm flipV="1">
              <a:off x="6807200" y="4854575"/>
              <a:ext cx="474663" cy="385763"/>
            </a:xfrm>
            <a:prstGeom prst="wedgeEllipseCallout">
              <a:avLst>
                <a:gd name="adj1" fmla="val -44014"/>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endParaRPr kumimoji="1" lang="en-US" altLang="zh-CN" sz="2400">
                <a:latin typeface="Times New Roman" panose="02020603050405020304" pitchFamily="18" charset="0"/>
              </a:endParaRPr>
            </a:p>
            <a:p>
              <a:pPr algn="ctr">
                <a:lnSpc>
                  <a:spcPct val="50000"/>
                </a:lnSpc>
              </a:pPr>
              <a:r>
                <a:rPr kumimoji="1" lang="en-US" altLang="zh-CN" sz="2400">
                  <a:latin typeface="Times New Roman" panose="02020603050405020304" pitchFamily="18" charset="0"/>
                </a:rPr>
                <a:t>S</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60499" name="AutoShape 83"/>
            <p:cNvCxnSpPr>
              <a:cxnSpLocks noChangeShapeType="1"/>
              <a:stCxn id="60495" idx="5"/>
              <a:endCxn id="60498" idx="8"/>
            </p:cNvCxnSpPr>
            <p:nvPr/>
          </p:nvCxnSpPr>
          <p:spPr bwMode="auto">
            <a:xfrm>
              <a:off x="6696075" y="4554538"/>
              <a:ext cx="138113" cy="2730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00" name="Text Box 84"/>
            <p:cNvSpPr txBox="1">
              <a:spLocks noChangeArrowheads="1"/>
            </p:cNvSpPr>
            <p:nvPr/>
          </p:nvSpPr>
          <p:spPr bwMode="auto">
            <a:xfrm>
              <a:off x="6230466" y="2204864"/>
              <a:ext cx="2844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endParaRPr kumimoji="1" lang="en-US" altLang="zh-CN" sz="2400" dirty="0">
                <a:latin typeface="Times New Roman" panose="02020603050405020304" pitchFamily="18" charset="0"/>
              </a:endParaRPr>
            </a:p>
          </p:txBody>
        </p:sp>
        <p:sp>
          <p:nvSpPr>
            <p:cNvPr id="60501" name="Text Box 85"/>
            <p:cNvSpPr txBox="1">
              <a:spLocks noChangeArrowheads="1"/>
            </p:cNvSpPr>
            <p:nvPr/>
          </p:nvSpPr>
          <p:spPr bwMode="auto">
            <a:xfrm>
              <a:off x="5652120" y="2636912"/>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p</a:t>
              </a:r>
              <a:endParaRPr kumimoji="1" lang="en-US" altLang="zh-CN" sz="2400" dirty="0">
                <a:latin typeface="Times New Roman" panose="02020603050405020304" pitchFamily="18" charset="0"/>
              </a:endParaRPr>
            </a:p>
          </p:txBody>
        </p:sp>
        <p:cxnSp>
          <p:nvCxnSpPr>
            <p:cNvPr id="60502" name="AutoShape 86"/>
            <p:cNvCxnSpPr>
              <a:cxnSpLocks noChangeShapeType="1"/>
              <a:stCxn id="60500" idx="3"/>
              <a:endCxn id="60489" idx="0"/>
            </p:cNvCxnSpPr>
            <p:nvPr/>
          </p:nvCxnSpPr>
          <p:spPr bwMode="auto">
            <a:xfrm>
              <a:off x="6515100" y="2435225"/>
              <a:ext cx="292100" cy="243205"/>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03" name="AutoShape 87"/>
            <p:cNvCxnSpPr>
              <a:cxnSpLocks noChangeShapeType="1"/>
              <a:stCxn id="60501" idx="3"/>
              <a:endCxn id="60490" idx="1"/>
            </p:cNvCxnSpPr>
            <p:nvPr/>
          </p:nvCxnSpPr>
          <p:spPr bwMode="auto">
            <a:xfrm>
              <a:off x="5987415" y="2867660"/>
              <a:ext cx="279400" cy="316865"/>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04" name="Text Box 88"/>
            <p:cNvSpPr txBox="1">
              <a:spLocks noChangeArrowheads="1"/>
            </p:cNvSpPr>
            <p:nvPr/>
          </p:nvSpPr>
          <p:spPr bwMode="auto">
            <a:xfrm>
              <a:off x="5364088" y="3140968"/>
              <a:ext cx="31813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c</a:t>
              </a:r>
              <a:endParaRPr kumimoji="1" lang="en-US" altLang="zh-CN" sz="2400" dirty="0">
                <a:latin typeface="Times New Roman" panose="02020603050405020304" pitchFamily="18" charset="0"/>
              </a:endParaRPr>
            </a:p>
          </p:txBody>
        </p:sp>
        <p:cxnSp>
          <p:nvCxnSpPr>
            <p:cNvPr id="60505" name="AutoShape 89"/>
            <p:cNvCxnSpPr>
              <a:cxnSpLocks noChangeShapeType="1"/>
              <a:stCxn id="60504" idx="3"/>
              <a:endCxn id="60492" idx="0"/>
            </p:cNvCxnSpPr>
            <p:nvPr/>
          </p:nvCxnSpPr>
          <p:spPr bwMode="auto">
            <a:xfrm>
              <a:off x="5681980" y="3371215"/>
              <a:ext cx="236220" cy="27051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06" name="AutoShape 90"/>
            <p:cNvSpPr>
              <a:spLocks noChangeArrowheads="1"/>
            </p:cNvSpPr>
            <p:nvPr/>
          </p:nvSpPr>
          <p:spPr bwMode="auto">
            <a:xfrm flipH="1" flipV="1">
              <a:off x="5148263" y="4219575"/>
              <a:ext cx="474662" cy="385763"/>
            </a:xfrm>
            <a:prstGeom prst="wedgeEllipseCallout">
              <a:avLst>
                <a:gd name="adj1" fmla="val -43750"/>
                <a:gd name="adj2" fmla="val 70139"/>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endParaRPr kumimoji="1" lang="en-US" altLang="zh-CN" sz="2400">
                <a:latin typeface="Times New Roman" panose="02020603050405020304" pitchFamily="18" charset="0"/>
              </a:endParaRPr>
            </a:p>
            <a:p>
              <a:pPr algn="ctr">
                <a:lnSpc>
                  <a:spcPct val="50000"/>
                </a:lnSpc>
              </a:pPr>
              <a:r>
                <a:rPr kumimoji="1" lang="en-US" altLang="zh-CN" sz="2400">
                  <a:latin typeface="Times New Roman" panose="02020603050405020304" pitchFamily="18" charset="0"/>
                </a:rPr>
                <a:t>C</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sp>
          <p:nvSpPr>
            <p:cNvPr id="60507" name="AutoShape 91"/>
            <p:cNvSpPr>
              <a:spLocks noChangeArrowheads="1"/>
            </p:cNvSpPr>
            <p:nvPr/>
          </p:nvSpPr>
          <p:spPr bwMode="auto">
            <a:xfrm flipV="1">
              <a:off x="6748463" y="3641725"/>
              <a:ext cx="474662" cy="385763"/>
            </a:xfrm>
            <a:prstGeom prst="wedgeEllipseCallout">
              <a:avLst>
                <a:gd name="adj1" fmla="val -44014"/>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endParaRPr kumimoji="1" lang="en-US" altLang="zh-CN" sz="2400">
                <a:latin typeface="Times New Roman" panose="02020603050405020304" pitchFamily="18" charset="0"/>
              </a:endParaRPr>
            </a:p>
            <a:p>
              <a:pPr algn="ctr">
                <a:lnSpc>
                  <a:spcPct val="50000"/>
                </a:lnSpc>
              </a:pP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R</a:t>
              </a:r>
              <a:endParaRPr kumimoji="1" lang="en-US" altLang="zh-CN" sz="2400">
                <a:latin typeface="Times New Roman" panose="02020603050405020304" pitchFamily="18" charset="0"/>
              </a:endParaRPr>
            </a:p>
          </p:txBody>
        </p:sp>
        <p:cxnSp>
          <p:nvCxnSpPr>
            <p:cNvPr id="60508" name="AutoShape 92"/>
            <p:cNvCxnSpPr>
              <a:cxnSpLocks noChangeShapeType="1"/>
              <a:stCxn id="60492" idx="3"/>
              <a:endCxn id="60506" idx="8"/>
            </p:cNvCxnSpPr>
            <p:nvPr/>
          </p:nvCxnSpPr>
          <p:spPr bwMode="auto">
            <a:xfrm flipH="1">
              <a:off x="5592763" y="3971925"/>
              <a:ext cx="200025" cy="1698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09" name="AutoShape 93"/>
            <p:cNvCxnSpPr>
              <a:cxnSpLocks noChangeShapeType="1"/>
              <a:stCxn id="60490" idx="5"/>
              <a:endCxn id="60507" idx="8"/>
            </p:cNvCxnSpPr>
            <p:nvPr/>
          </p:nvCxnSpPr>
          <p:spPr bwMode="auto">
            <a:xfrm>
              <a:off x="6518275" y="3457575"/>
              <a:ext cx="257175" cy="1714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10" name="AutoShape 94"/>
            <p:cNvCxnSpPr>
              <a:cxnSpLocks noChangeShapeType="1"/>
              <a:stCxn id="60492" idx="5"/>
              <a:endCxn id="60495" idx="1"/>
            </p:cNvCxnSpPr>
            <p:nvPr/>
          </p:nvCxnSpPr>
          <p:spPr bwMode="auto">
            <a:xfrm>
              <a:off x="6043613" y="3984625"/>
              <a:ext cx="401637" cy="269875"/>
            </a:xfrm>
            <a:prstGeom prst="straightConnector1">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11" name="Text Box 95"/>
            <p:cNvSpPr txBox="1">
              <a:spLocks noChangeArrowheads="1"/>
            </p:cNvSpPr>
            <p:nvPr/>
          </p:nvSpPr>
          <p:spPr bwMode="auto">
            <a:xfrm>
              <a:off x="5800725" y="4284663"/>
              <a:ext cx="3352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rPr>
                <a:t>q</a:t>
              </a:r>
              <a:endParaRPr kumimoji="1" lang="en-US" altLang="zh-CN" sz="2400">
                <a:latin typeface="Times New Roman" panose="02020603050405020304" pitchFamily="18" charset="0"/>
              </a:endParaRPr>
            </a:p>
          </p:txBody>
        </p:sp>
        <p:cxnSp>
          <p:nvCxnSpPr>
            <p:cNvPr id="60512" name="AutoShape 96"/>
            <p:cNvCxnSpPr>
              <a:cxnSpLocks noChangeShapeType="1"/>
              <a:stCxn id="60511" idx="3"/>
              <a:endCxn id="60495" idx="2"/>
            </p:cNvCxnSpPr>
            <p:nvPr/>
          </p:nvCxnSpPr>
          <p:spPr bwMode="auto">
            <a:xfrm flipV="1">
              <a:off x="6136005" y="4404995"/>
              <a:ext cx="257175" cy="110490"/>
            </a:xfrm>
            <a:prstGeom prst="curvedConnector3">
              <a:avLst>
                <a:gd name="adj1" fmla="val 50247"/>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Text Box 5"/>
          <p:cNvSpPr txBox="1">
            <a:spLocks noChangeArrowheads="1"/>
          </p:cNvSpPr>
          <p:nvPr/>
        </p:nvSpPr>
        <p:spPr bwMode="auto">
          <a:xfrm>
            <a:off x="749935" y="1188085"/>
            <a:ext cx="9812655"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Status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DeleteBST</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若二叉树中存在关键字等于</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key</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的元素时，则删除该元素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FALSE;</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(EQ(key,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data.key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Delete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(LT(key,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data.key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DeleteBST</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(&amp;(*T)-&gt;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DeleteBST</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(&amp;(*T)-&gt;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2471" name="AutoShape 7"/>
          <p:cNvSpPr>
            <a:spLocks noChangeArrowheads="1"/>
          </p:cNvSpPr>
          <p:nvPr/>
        </p:nvSpPr>
        <p:spPr bwMode="auto">
          <a:xfrm>
            <a:off x="7391400" y="3789363"/>
            <a:ext cx="504825" cy="287337"/>
          </a:xfrm>
          <a:prstGeom prst="rightArrow">
            <a:avLst>
              <a:gd name="adj1" fmla="val 50000"/>
              <a:gd name="adj2" fmla="val 4392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2" name="Text Box 8"/>
          <p:cNvSpPr txBox="1">
            <a:spLocks noChangeArrowheads="1"/>
          </p:cNvSpPr>
          <p:nvPr/>
        </p:nvSpPr>
        <p:spPr bwMode="auto">
          <a:xfrm>
            <a:off x="749935" y="357505"/>
            <a:ext cx="3883025" cy="460375"/>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rPr>
              <a:t>Recursive algorithm</a:t>
            </a:r>
            <a:endParaRPr kumimoji="1" lang="en-US" altLang="zh-CN" sz="2400">
              <a:ln/>
              <a:solidFill>
                <a:schemeClr val="accent1"/>
              </a:solidFill>
              <a:effectLst>
                <a:outerShdw blurRad="38100" dist="25400" dir="5400000" algn="ctr" rotWithShape="0">
                  <a:srgbClr val="6E747A">
                    <a:alpha val="43000"/>
                  </a:srgbClr>
                </a:outerShdw>
              </a:effectLst>
              <a:ea typeface="幼圆" panose="02010509060101010101" pitchFamily="49" charset="-122"/>
              <a:cs typeface="Times New Roman" panose="02020603050405020304" pitchFamily="18" charset="0"/>
            </a:endParaRPr>
          </a:p>
        </p:txBody>
      </p:sp>
      <p:sp>
        <p:nvSpPr>
          <p:cNvPr id="6" name="矩形 5"/>
          <p:cNvSpPr/>
          <p:nvPr/>
        </p:nvSpPr>
        <p:spPr>
          <a:xfrm>
            <a:off x="7181326" y="24946"/>
            <a:ext cx="3456384" cy="1753235"/>
          </a:xfrm>
          <a:prstGeom prst="rect">
            <a:avLst/>
          </a:prstGeom>
        </p:spPr>
        <p:style>
          <a:lnRef idx="2">
            <a:schemeClr val="accent1"/>
          </a:lnRef>
          <a:fillRef idx="0">
            <a:srgbClr val="FFFFFF"/>
          </a:fillRef>
          <a:effectRef idx="0">
            <a:srgbClr val="FFFFFF"/>
          </a:effectRef>
          <a:fontRef idx="minor">
            <a:schemeClr val="tx1"/>
          </a:fontRef>
        </p:style>
        <p:txBody>
          <a:bodyPr wrap="square">
            <a:spAutoFit/>
          </a:bodyPr>
          <a:lstStyle/>
          <a:p>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BinNode</a:t>
            </a:r>
            <a:endParaRPr kumimoji="1" lang="en-US" altLang="zh-CN"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key;</a:t>
            </a:r>
            <a:endParaRPr kumimoji="1" lang="en-US" altLang="zh-CN"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DataType</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other;</a:t>
            </a:r>
            <a:endParaRPr kumimoji="1" lang="en-US" altLang="zh-CN"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BinNode</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BinNode</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609600"/>
            <a:ext cx="8056563" cy="1198563"/>
          </a:xfrm>
        </p:spPr>
        <p:txBody>
          <a:bodyPr/>
          <a:lstStyle/>
          <a:p>
            <a:pPr eaLnBrk="1" hangingPunct="1"/>
            <a:endParaRPr lang="zh-CN" altLang="zh-CN"/>
          </a:p>
        </p:txBody>
      </p:sp>
      <p:pic>
        <p:nvPicPr>
          <p:cNvPr id="5123" name="Picture 3" descr="times_square"/>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1828800" y="0"/>
            <a:ext cx="8382000" cy="628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172" name="Group 4"/>
          <p:cNvGrpSpPr/>
          <p:nvPr/>
        </p:nvGrpSpPr>
        <p:grpSpPr bwMode="auto">
          <a:xfrm>
            <a:off x="2590800" y="-1295400"/>
            <a:ext cx="6696075" cy="10093325"/>
            <a:chOff x="672" y="-1536"/>
            <a:chExt cx="4218" cy="6214"/>
          </a:xfrm>
        </p:grpSpPr>
        <p:pic>
          <p:nvPicPr>
            <p:cNvPr id="5126" name="Picture 5" descr="MCj0133071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 y="-1536"/>
              <a:ext cx="3753" cy="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6"/>
            <p:cNvSpPr>
              <a:spLocks noChangeArrowheads="1"/>
            </p:cNvSpPr>
            <p:nvPr/>
          </p:nvSpPr>
          <p:spPr bwMode="auto">
            <a:xfrm>
              <a:off x="672" y="-1063"/>
              <a:ext cx="1837" cy="534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28" name="Rectangle 7"/>
            <p:cNvSpPr>
              <a:spLocks noChangeArrowheads="1"/>
            </p:cNvSpPr>
            <p:nvPr/>
          </p:nvSpPr>
          <p:spPr bwMode="auto">
            <a:xfrm rot="-3767487">
              <a:off x="2267" y="3109"/>
              <a:ext cx="1125" cy="1531"/>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29" name="Rectangle 8"/>
            <p:cNvSpPr>
              <a:spLocks noChangeArrowheads="1"/>
            </p:cNvSpPr>
            <p:nvPr/>
          </p:nvSpPr>
          <p:spPr bwMode="auto">
            <a:xfrm rot="4587446" flipH="1">
              <a:off x="3562" y="3350"/>
              <a:ext cx="1126" cy="153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5130" name="Line 9"/>
            <p:cNvSpPr>
              <a:spLocks noChangeShapeType="1"/>
            </p:cNvSpPr>
            <p:nvPr/>
          </p:nvSpPr>
          <p:spPr bwMode="auto">
            <a:xfrm>
              <a:off x="2625" y="3160"/>
              <a:ext cx="1006" cy="477"/>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sp>
          <p:nvSpPr>
            <p:cNvPr id="5131" name="Line 10"/>
            <p:cNvSpPr>
              <a:spLocks noChangeShapeType="1"/>
            </p:cNvSpPr>
            <p:nvPr/>
          </p:nvSpPr>
          <p:spPr bwMode="auto">
            <a:xfrm flipV="1">
              <a:off x="3615" y="3478"/>
              <a:ext cx="685" cy="178"/>
            </a:xfrm>
            <a:prstGeom prst="line">
              <a:avLst/>
            </a:prstGeom>
            <a:noFill/>
            <a:ln w="508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Arial" panose="020B0604020202020204" pitchFamily="34" charset="0"/>
                <a:ea typeface="宋体" panose="02010600030101010101" pitchFamily="2" charset="-122"/>
              </a:endParaRPr>
            </a:p>
          </p:txBody>
        </p:sp>
      </p:grpSp>
      <p:pic>
        <p:nvPicPr>
          <p:cNvPr id="5125" name="Picture 11" descr="times_square"/>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r="54562"/>
          <a:stretch>
            <a:fillRect/>
          </a:stretch>
        </p:blipFill>
        <p:spPr>
          <a:xfrm>
            <a:off x="1828800" y="0"/>
            <a:ext cx="3806825" cy="6286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wipe(down)">
                                      <p:cBhvr>
                                        <p:cTn id="7" dur="30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Text Box 5"/>
          <p:cNvSpPr txBox="1">
            <a:spLocks noChangeArrowheads="1"/>
          </p:cNvSpPr>
          <p:nvPr/>
        </p:nvSpPr>
        <p:spPr bwMode="auto">
          <a:xfrm>
            <a:off x="982345" y="44450"/>
            <a:ext cx="10633075" cy="686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void </a:t>
            </a:r>
            <a:r>
              <a:rPr kumimoji="1" lang="en-US" altLang="zh-CN" sz="22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Delete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删除*</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所指向的结点，并重接它的左右子树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s;</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右子树空，重接左子树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*p; *p =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free(q);</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左子树空，重接右子树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*p;  *p =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free(q);</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左右子树均不空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*p;  s =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while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向右走到尽头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s;  s =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(*p)-&gt;data = s-&gt;data;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用</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替换</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 */</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(q != *p) q-&gt;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q-&gt;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free(s);</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1447" name="Text Box 7"/>
          <p:cNvSpPr txBox="1">
            <a:spLocks noChangeArrowheads="1"/>
          </p:cNvSpPr>
          <p:nvPr/>
        </p:nvSpPr>
        <p:spPr bwMode="auto">
          <a:xfrm>
            <a:off x="8040688" y="112713"/>
            <a:ext cx="2577465" cy="46037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scene3d>
              <a:camera prst="orthographicFront"/>
              <a:lightRig rig="threePt" dir="t"/>
            </a:scene3d>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幼圆" panose="02010509060101010101" pitchFamily="49" charset="-122"/>
                <a:cs typeface="Times New Roman" panose="02020603050405020304" pitchFamily="18" charset="0"/>
              </a:rPr>
              <a:t>Removal procedure</a:t>
            </a:r>
            <a:endParaRPr kumimoji="1" lang="en-US" altLang="zh-CN" sz="240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1448" name="AutoShape 8"/>
          <p:cNvSpPr>
            <a:spLocks noChangeArrowheads="1"/>
          </p:cNvSpPr>
          <p:nvPr/>
        </p:nvSpPr>
        <p:spPr bwMode="auto">
          <a:xfrm>
            <a:off x="573405" y="115888"/>
            <a:ext cx="288000" cy="287337"/>
          </a:xfrm>
          <a:prstGeom prst="rightArrow">
            <a:avLst>
              <a:gd name="adj1" fmla="val 50000"/>
              <a:gd name="adj2" fmla="val 4392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ChangeArrowheads="1"/>
          </p:cNvSpPr>
          <p:nvPr/>
        </p:nvSpPr>
        <p:spPr bwMode="auto">
          <a:xfrm>
            <a:off x="904240" y="486410"/>
            <a:ext cx="10433685" cy="5719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kumimoji="1" lang="en-US" altLang="zh-CN" sz="28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5) </a:t>
            </a:r>
            <a:r>
              <a:rPr kumimoji="1" lang="zh-CN" altLang="en-US" sz="28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二叉排序树上查找关键字的性能分析</a:t>
            </a:r>
            <a:endParaRPr kumimoji="1" lang="zh-CN" altLang="en-US" sz="28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在二叉排序树上查找关键字实际上是走了</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一条从根结点到某个结点的路径</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的过程，和给定值比较的次数等于路径长度加</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。因此，比较次数不超过树的深度。但是具有</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个结点二叉树可以有不同的形态，而不同形态的二叉树具有不同的深度。</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对于不同形态的二叉排序树，其平均查找长度也不同。最坏的情况下退化为单支树，此时的平均查找长度为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(n+1)/2</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在随机的情况下，平均性能为：</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P(n) &lt;= 2(1+1/n)</a:t>
            </a:r>
            <a:r>
              <a:rPr kumimoji="1" lang="en-US" altLang="zh-CN" sz="2400" i="1" dirty="0" err="1">
                <a:latin typeface="Times New Roman" panose="02020603050405020304" pitchFamily="18" charset="0"/>
                <a:ea typeface="幼圆" panose="02010509060101010101" pitchFamily="49" charset="-122"/>
                <a:cs typeface="Times New Roman" panose="02020603050405020304" pitchFamily="18" charset="0"/>
              </a:rPr>
              <a:t>log</a:t>
            </a:r>
            <a:r>
              <a:rPr kumimoji="1" lang="en-US" altLang="zh-CN" sz="2400" i="1" baseline="-25000" dirty="0" err="1">
                <a:latin typeface="Times New Roman" panose="02020603050405020304" pitchFamily="18" charset="0"/>
                <a:ea typeface="幼圆" panose="02010509060101010101" pitchFamily="49" charset="-122"/>
                <a:cs typeface="Times New Roman" panose="02020603050405020304" pitchFamily="18" charset="0"/>
              </a:rPr>
              <a:t>e</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n</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由此可见，在随机情况下的平均查找长度和</a:t>
            </a:r>
            <a:r>
              <a:rPr kumimoji="1" lang="en-US" altLang="zh-CN" sz="2400" b="1" i="1"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log</a:t>
            </a:r>
            <a:r>
              <a:rPr kumimoji="1" lang="en-US" altLang="zh-CN" sz="2400" b="1" i="1" baseline="-25000"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e</a:t>
            </a:r>
            <a:r>
              <a:rPr kumimoji="1" lang="en-US" altLang="zh-CN" sz="2400" b="1" dirty="0" err="1">
                <a:solidFill>
                  <a:srgbClr val="FF0000"/>
                </a:solidFill>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是等数量级的。然而在某些情况下，还需进行“</a:t>
            </a:r>
            <a:r>
              <a:rPr kumimoji="1" lang="zh-CN" altLang="en-US" sz="2400"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平衡化</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”处理。</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1250">
                                            <p:txEl>
                                              <p:pRg st="3" end="3"/>
                                            </p:txEl>
                                          </p:spTgt>
                                        </p:tgtEl>
                                        <p:attrNameLst>
                                          <p:attrName>style.visibility</p:attrName>
                                        </p:attrNameLst>
                                      </p:cBhvr>
                                      <p:to>
                                        <p:strVal val="visible"/>
                                      </p:to>
                                    </p:set>
                                    <p:animEffect transition="in" filter="fade">
                                      <p:cBhvr>
                                        <p:cTn id="7" dur="1000"/>
                                        <p:tgtEl>
                                          <p:spTgt spid="181250">
                                            <p:txEl>
                                              <p:pRg st="3" end="3"/>
                                            </p:txEl>
                                          </p:spTgt>
                                        </p:tgtEl>
                                      </p:cBhvr>
                                    </p:animEffect>
                                    <p:anim calcmode="lin" valueType="num">
                                      <p:cBhvr>
                                        <p:cTn id="8" dur="1000" fill="hold"/>
                                        <p:tgtEl>
                                          <p:spTgt spid="181250">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8125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1250">
                                            <p:txEl>
                                              <p:pRg st="4" end="4"/>
                                            </p:txEl>
                                          </p:spTgt>
                                        </p:tgtEl>
                                        <p:attrNameLst>
                                          <p:attrName>style.visibility</p:attrName>
                                        </p:attrNameLst>
                                      </p:cBhvr>
                                      <p:to>
                                        <p:strVal val="visible"/>
                                      </p:to>
                                    </p:set>
                                    <p:animEffect transition="in" filter="fade">
                                      <p:cBhvr>
                                        <p:cTn id="14" dur="1000"/>
                                        <p:tgtEl>
                                          <p:spTgt spid="181250">
                                            <p:txEl>
                                              <p:pRg st="4" end="4"/>
                                            </p:txEl>
                                          </p:spTgt>
                                        </p:tgtEl>
                                      </p:cBhvr>
                                    </p:animEffect>
                                    <p:anim calcmode="lin" valueType="num">
                                      <p:cBhvr>
                                        <p:cTn id="15" dur="1000" fill="hold"/>
                                        <p:tgtEl>
                                          <p:spTgt spid="18125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181250">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81250">
                                            <p:txEl>
                                              <p:pRg st="5" end="5"/>
                                            </p:txEl>
                                          </p:spTgt>
                                        </p:tgtEl>
                                        <p:attrNameLst>
                                          <p:attrName>style.visibility</p:attrName>
                                        </p:attrNameLst>
                                      </p:cBhvr>
                                      <p:to>
                                        <p:strVal val="visible"/>
                                      </p:to>
                                    </p:set>
                                    <p:animEffect transition="in" filter="fade">
                                      <p:cBhvr>
                                        <p:cTn id="19" dur="1000"/>
                                        <p:tgtEl>
                                          <p:spTgt spid="181250">
                                            <p:txEl>
                                              <p:pRg st="5" end="5"/>
                                            </p:txEl>
                                          </p:spTgt>
                                        </p:tgtEl>
                                      </p:cBhvr>
                                    </p:animEffect>
                                    <p:anim calcmode="lin" valueType="num">
                                      <p:cBhvr>
                                        <p:cTn id="20" dur="1000" fill="hold"/>
                                        <p:tgtEl>
                                          <p:spTgt spid="181250">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81250">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1250">
                                            <p:txEl>
                                              <p:pRg st="6" end="6"/>
                                            </p:txEl>
                                          </p:spTgt>
                                        </p:tgtEl>
                                        <p:attrNameLst>
                                          <p:attrName>style.visibility</p:attrName>
                                        </p:attrNameLst>
                                      </p:cBhvr>
                                      <p:to>
                                        <p:strVal val="visible"/>
                                      </p:to>
                                    </p:set>
                                    <p:animEffect transition="in" filter="fade">
                                      <p:cBhvr>
                                        <p:cTn id="24" dur="1000"/>
                                        <p:tgtEl>
                                          <p:spTgt spid="181250">
                                            <p:txEl>
                                              <p:pRg st="6" end="6"/>
                                            </p:txEl>
                                          </p:spTgt>
                                        </p:tgtEl>
                                      </p:cBhvr>
                                    </p:animEffect>
                                    <p:anim calcmode="lin" valueType="num">
                                      <p:cBhvr>
                                        <p:cTn id="25" dur="1000" fill="hold"/>
                                        <p:tgtEl>
                                          <p:spTgt spid="181250">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18125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mpire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9400" y="0"/>
            <a:ext cx="5529263"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9" name="Group 3"/>
          <p:cNvGrpSpPr/>
          <p:nvPr/>
        </p:nvGrpSpPr>
        <p:grpSpPr bwMode="auto">
          <a:xfrm>
            <a:off x="7494588" y="-34925"/>
            <a:ext cx="166687" cy="6408738"/>
            <a:chOff x="3761" y="-22"/>
            <a:chExt cx="105" cy="4037"/>
          </a:xfrm>
        </p:grpSpPr>
        <p:sp>
          <p:nvSpPr>
            <p:cNvPr id="6148" name="Rectangle 4" descr="Light horizontal"/>
            <p:cNvSpPr>
              <a:spLocks noChangeArrowheads="1"/>
            </p:cNvSpPr>
            <p:nvPr/>
          </p:nvSpPr>
          <p:spPr bwMode="auto">
            <a:xfrm>
              <a:off x="3761" y="-22"/>
              <a:ext cx="55" cy="4030"/>
            </a:xfrm>
            <a:prstGeom prst="rect">
              <a:avLst/>
            </a:prstGeom>
            <a:pattFill prst="ltHorz">
              <a:fgClr>
                <a:schemeClr val="bg2"/>
              </a:fgClr>
              <a:bgClr>
                <a:srgbClr val="FFFFFF"/>
              </a:bgClr>
            </a:pattFill>
            <a:ln w="952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6149" name="Rectangle 5" descr="Light downward diagonal"/>
            <p:cNvSpPr>
              <a:spLocks noChangeArrowheads="1"/>
            </p:cNvSpPr>
            <p:nvPr/>
          </p:nvSpPr>
          <p:spPr bwMode="auto">
            <a:xfrm flipH="1">
              <a:off x="3819" y="-15"/>
              <a:ext cx="47" cy="4030"/>
            </a:xfrm>
            <a:prstGeom prst="rect">
              <a:avLst/>
            </a:prstGeom>
            <a:pattFill prst="ltDnDiag">
              <a:fgClr>
                <a:schemeClr val="bg2"/>
              </a:fgClr>
              <a:bgClr>
                <a:srgbClr val="FFFFFF"/>
              </a:bgClr>
            </a:pattFill>
            <a:ln w="952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wipe(down)">
                                      <p:cBhvr>
                                        <p:cTn id="7" dur="3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verest"/>
          <p:cNvPicPr>
            <a:picLocks noGrp="1" noChangeAspect="1" noChangeArrowheads="1"/>
          </p:cNvPicPr>
          <p:nvPr>
            <p:ph/>
          </p:nvPr>
        </p:nvPicPr>
        <p:blipFill>
          <a:blip r:embed="rId1">
            <a:extLst>
              <a:ext uri="{28A0092B-C50C-407E-A947-70E740481C1C}">
                <a14:useLocalDpi xmlns:a14="http://schemas.microsoft.com/office/drawing/2010/main" val="0"/>
              </a:ext>
            </a:extLst>
          </a:blip>
          <a:srcRect/>
          <a:stretch>
            <a:fillRect/>
          </a:stretch>
        </p:blipFill>
        <p:spPr>
          <a:xfrm>
            <a:off x="762000" y="-381000"/>
            <a:ext cx="11353800" cy="6737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1267" name="Group 3"/>
          <p:cNvGrpSpPr/>
          <p:nvPr/>
        </p:nvGrpSpPr>
        <p:grpSpPr bwMode="auto">
          <a:xfrm>
            <a:off x="5943600" y="609600"/>
            <a:ext cx="76200" cy="762000"/>
            <a:chOff x="3761" y="-22"/>
            <a:chExt cx="105" cy="4037"/>
          </a:xfrm>
        </p:grpSpPr>
        <p:sp>
          <p:nvSpPr>
            <p:cNvPr id="7172" name="Rectangle 4" descr="Light horizontal"/>
            <p:cNvSpPr>
              <a:spLocks noChangeArrowheads="1"/>
            </p:cNvSpPr>
            <p:nvPr/>
          </p:nvSpPr>
          <p:spPr bwMode="auto">
            <a:xfrm>
              <a:off x="3761" y="-22"/>
              <a:ext cx="55" cy="4030"/>
            </a:xfrm>
            <a:prstGeom prst="rect">
              <a:avLst/>
            </a:prstGeom>
            <a:pattFill prst="ltHorz">
              <a:fgClr>
                <a:schemeClr val="bg2"/>
              </a:fgClr>
              <a:bgClr>
                <a:srgbClr val="FFFFFF"/>
              </a:bgClr>
            </a:pattFill>
            <a:ln w="952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7173" name="Rectangle 5" descr="Light downward diagonal"/>
            <p:cNvSpPr>
              <a:spLocks noChangeArrowheads="1"/>
            </p:cNvSpPr>
            <p:nvPr/>
          </p:nvSpPr>
          <p:spPr bwMode="auto">
            <a:xfrm flipH="1">
              <a:off x="3819" y="-15"/>
              <a:ext cx="47" cy="4030"/>
            </a:xfrm>
            <a:prstGeom prst="rect">
              <a:avLst/>
            </a:prstGeom>
            <a:pattFill prst="ltDnDiag">
              <a:fgClr>
                <a:schemeClr val="bg2"/>
              </a:fgClr>
              <a:bgClr>
                <a:srgbClr val="FFFFFF"/>
              </a:bgClr>
            </a:pattFill>
            <a:ln w="952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down)">
                                      <p:cBhvr>
                                        <p:cTn id="7" dur="30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6000" y="1309687"/>
            <a:ext cx="7620000" cy="4238625"/>
          </a:xfrm>
          <a:prstGeom prst="rect">
            <a:avLst/>
          </a:prstGeom>
        </p:spPr>
      </p:pic>
      <p:sp>
        <p:nvSpPr>
          <p:cNvPr id="5" name="矩形 4"/>
          <p:cNvSpPr/>
          <p:nvPr/>
        </p:nvSpPr>
        <p:spPr>
          <a:xfrm>
            <a:off x="2000672" y="260648"/>
            <a:ext cx="8190656" cy="1076325"/>
          </a:xfrm>
          <a:prstGeom prst="rect">
            <a:avLst/>
          </a:prstGeom>
        </p:spPr>
        <p:txBody>
          <a:bodyPr wrap="square">
            <a:spAutoFit/>
          </a:bodyPr>
          <a:lstStyle/>
          <a:p>
            <a:pPr algn="ctr"/>
            <a:r>
              <a:rPr lang="en-US" altLang="zh-CN" sz="3200" dirty="0">
                <a:solidFill>
                  <a:srgbClr val="000080"/>
                </a:solidFill>
                <a:latin typeface="Open Sans" panose="020B0606030504020204" pitchFamily="34" charset="0"/>
              </a:rPr>
              <a:t>Sketch2Photo: Internet Image Montage</a:t>
            </a:r>
            <a:endParaRPr lang="en-US" altLang="zh-CN" sz="3200" dirty="0">
              <a:solidFill>
                <a:srgbClr val="000080"/>
              </a:solidFill>
              <a:latin typeface="Open Sans" panose="020B0606030504020204" pitchFamily="34" charset="0"/>
            </a:endParaRPr>
          </a:p>
        </p:txBody>
      </p:sp>
      <p:sp>
        <p:nvSpPr>
          <p:cNvPr id="6" name="矩形 5"/>
          <p:cNvSpPr/>
          <p:nvPr/>
        </p:nvSpPr>
        <p:spPr>
          <a:xfrm>
            <a:off x="2063552" y="6165304"/>
            <a:ext cx="2376170" cy="260350"/>
          </a:xfrm>
          <a:prstGeom prst="rect">
            <a:avLst/>
          </a:prstGeom>
        </p:spPr>
        <p:txBody>
          <a:bodyPr wrap="none">
            <a:spAutoFit/>
          </a:bodyPr>
          <a:lstStyle/>
          <a:p>
            <a:r>
              <a:rPr lang="zh-CN" altLang="en-US" sz="1100" dirty="0"/>
              <a:t>https://mmcheng.net/Sketch2photo/</a:t>
            </a:r>
            <a:endParaRPr lang="zh-CN" altLang="en-US" sz="1100"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COMMONDATA" val="eyJoZGlkIjoiZjVhM2RlMmM2M2YzNzUyZGQzMTAwZTU3MGUyMjdjYTQ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rbit">
  <a:themeElements>
    <a:clrScheme name="">
      <a:dk1>
        <a:srgbClr val="000000"/>
      </a:dk1>
      <a:lt1>
        <a:srgbClr val="FFFFFF"/>
      </a:lt1>
      <a:dk2>
        <a:srgbClr val="E8EEF2"/>
      </a:dk2>
      <a:lt2>
        <a:srgbClr val="F9FAFB"/>
      </a:lt2>
      <a:accent1>
        <a:srgbClr val="2B4663"/>
      </a:accent1>
      <a:accent2>
        <a:srgbClr val="5C7885"/>
      </a:accent2>
      <a:accent3>
        <a:srgbClr val="94ACBC"/>
      </a:accent3>
      <a:accent4>
        <a:srgbClr val="B9CAE1"/>
      </a:accent4>
      <a:accent5>
        <a:srgbClr val="97ABBD"/>
      </a:accent5>
      <a:accent6>
        <a:srgbClr val="3B606F"/>
      </a:accent6>
      <a:hlink>
        <a:srgbClr val="5FCBFB"/>
      </a:hlink>
      <a:folHlink>
        <a:srgbClr val="B759BC"/>
      </a:folHlink>
    </a:clrScheme>
    <a:fontScheme name="Orbit">
      <a:majorFont>
        <a:latin typeface="Arial"/>
        <a:ea typeface="幼圆"/>
        <a:cs typeface="Arial"/>
      </a:majorFont>
      <a:minorFont>
        <a:latin typeface="Arial"/>
        <a:ea typeface="幼圆"/>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rbit 2">
        <a:dk1>
          <a:srgbClr val="008000"/>
        </a:dk1>
        <a:lt1>
          <a:srgbClr val="FFFFFF"/>
        </a:lt1>
        <a:dk2>
          <a:srgbClr val="003300"/>
        </a:dk2>
        <a:lt2>
          <a:srgbClr val="C0C0C0"/>
        </a:lt2>
        <a:accent1>
          <a:srgbClr val="99CC00"/>
        </a:accent1>
        <a:accent2>
          <a:srgbClr val="527C3A"/>
        </a:accent2>
        <a:accent3>
          <a:srgbClr val="AAADAA"/>
        </a:accent3>
        <a:accent4>
          <a:srgbClr val="DADADA"/>
        </a:accent4>
        <a:accent5>
          <a:srgbClr val="CAE2AA"/>
        </a:accent5>
        <a:accent6>
          <a:srgbClr val="497034"/>
        </a:accent6>
        <a:hlink>
          <a:srgbClr val="33CC33"/>
        </a:hlink>
        <a:folHlink>
          <a:srgbClr val="C1FF83"/>
        </a:folHlink>
      </a:clrScheme>
      <a:clrMap bg1="dk2" tx1="lt1" bg2="dk1" tx2="lt2" accent1="accent1" accent2="accent2" accent3="accent3" accent4="accent4" accent5="accent5" accent6="accent6" hlink="hlink" folHlink="folHlink"/>
    </a:extraClrScheme>
    <a:extraClrScheme>
      <a:clrScheme name="Orbit 3">
        <a:dk1>
          <a:srgbClr val="000066"/>
        </a:dk1>
        <a:lt1>
          <a:srgbClr val="FFFFFF"/>
        </a:lt1>
        <a:dk2>
          <a:srgbClr val="000099"/>
        </a:dk2>
        <a:lt2>
          <a:srgbClr val="9FBFFF"/>
        </a:lt2>
        <a:accent1>
          <a:srgbClr val="0099CC"/>
        </a:accent1>
        <a:accent2>
          <a:srgbClr val="00CC66"/>
        </a:accent2>
        <a:accent3>
          <a:srgbClr val="AAAACA"/>
        </a:accent3>
        <a:accent4>
          <a:srgbClr val="DADADA"/>
        </a:accent4>
        <a:accent5>
          <a:srgbClr val="AACAE2"/>
        </a:accent5>
        <a:accent6>
          <a:srgbClr val="00B95C"/>
        </a:accent6>
        <a:hlink>
          <a:srgbClr val="00FFFF"/>
        </a:hlink>
        <a:folHlink>
          <a:srgbClr val="CDE6FF"/>
        </a:folHlink>
      </a:clrScheme>
      <a:clrMap bg1="dk2" tx1="lt1" bg2="dk1" tx2="lt2" accent1="accent1" accent2="accent2" accent3="accent3" accent4="accent4" accent5="accent5" accent6="accent6" hlink="hlink" folHlink="folHlink"/>
    </a:extraClrScheme>
    <a:extraClrScheme>
      <a:clrScheme name="Orbit 4">
        <a:dk1>
          <a:srgbClr val="00ACA8"/>
        </a:dk1>
        <a:lt1>
          <a:srgbClr val="FFFFFF"/>
        </a:lt1>
        <a:dk2>
          <a:srgbClr val="006666"/>
        </a:dk2>
        <a:lt2>
          <a:srgbClr val="FFFF99"/>
        </a:lt2>
        <a:accent1>
          <a:srgbClr val="0099CC"/>
        </a:accent1>
        <a:accent2>
          <a:srgbClr val="6D6FC7"/>
        </a:accent2>
        <a:accent3>
          <a:srgbClr val="AAB8B8"/>
        </a:accent3>
        <a:accent4>
          <a:srgbClr val="DADADA"/>
        </a:accent4>
        <a:accent5>
          <a:srgbClr val="AACAE2"/>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bit 5">
        <a:dk1>
          <a:srgbClr val="BA0023"/>
        </a:dk1>
        <a:lt1>
          <a:srgbClr val="FFFFFF"/>
        </a:lt1>
        <a:dk2>
          <a:srgbClr val="800000"/>
        </a:dk2>
        <a:lt2>
          <a:srgbClr val="FFFF99"/>
        </a:lt2>
        <a:accent1>
          <a:srgbClr val="FF6600"/>
        </a:accent1>
        <a:accent2>
          <a:srgbClr val="C5543D"/>
        </a:accent2>
        <a:accent3>
          <a:srgbClr val="C0AAAA"/>
        </a:accent3>
        <a:accent4>
          <a:srgbClr val="DADADA"/>
        </a:accent4>
        <a:accent5>
          <a:srgbClr val="FFB8AA"/>
        </a:accent5>
        <a:accent6>
          <a:srgbClr val="B24B36"/>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Orbit 6">
        <a:dk1>
          <a:srgbClr val="6D776E"/>
        </a:dk1>
        <a:lt1>
          <a:srgbClr val="FFFFFF"/>
        </a:lt1>
        <a:dk2>
          <a:srgbClr val="575863"/>
        </a:dk2>
        <a:lt2>
          <a:srgbClr val="DDDDDD"/>
        </a:lt2>
        <a:accent1>
          <a:srgbClr val="0099CC"/>
        </a:accent1>
        <a:accent2>
          <a:srgbClr val="939EA9"/>
        </a:accent2>
        <a:accent3>
          <a:srgbClr val="B4B4B7"/>
        </a:accent3>
        <a:accent4>
          <a:srgbClr val="DADADA"/>
        </a:accent4>
        <a:accent5>
          <a:srgbClr val="AACAE2"/>
        </a:accent5>
        <a:accent6>
          <a:srgbClr val="858F99"/>
        </a:accent6>
        <a:hlink>
          <a:srgbClr val="FFCC00"/>
        </a:hlink>
        <a:folHlink>
          <a:srgbClr val="BD8949"/>
        </a:folHlink>
      </a:clrScheme>
      <a:clrMap bg1="dk2" tx1="lt1" bg2="dk1" tx2="lt2" accent1="accent1" accent2="accent2" accent3="accent3" accent4="accent4" accent5="accent5" accent6="accent6" hlink="hlink" folHlink="folHlink"/>
    </a:extraClrScheme>
    <a:extraClrScheme>
      <a:clrScheme name="Orbit 7">
        <a:dk1>
          <a:srgbClr val="A28A84"/>
        </a:dk1>
        <a:lt1>
          <a:srgbClr val="FFFFFF"/>
        </a:lt1>
        <a:dk2>
          <a:srgbClr val="765E58"/>
        </a:dk2>
        <a:lt2>
          <a:srgbClr val="DDDDDD"/>
        </a:lt2>
        <a:accent1>
          <a:srgbClr val="CC6600"/>
        </a:accent1>
        <a:accent2>
          <a:srgbClr val="CC9900"/>
        </a:accent2>
        <a:accent3>
          <a:srgbClr val="BDB6B4"/>
        </a:accent3>
        <a:accent4>
          <a:srgbClr val="DADADA"/>
        </a:accent4>
        <a:accent5>
          <a:srgbClr val="E2B8AA"/>
        </a:accent5>
        <a:accent6>
          <a:srgbClr val="B98A00"/>
        </a:accent6>
        <a:hlink>
          <a:srgbClr val="FFCC00"/>
        </a:hlink>
        <a:folHlink>
          <a:srgbClr val="FFFFBD"/>
        </a:folHlink>
      </a:clrScheme>
      <a:clrMap bg1="dk2" tx1="lt1" bg2="dk1" tx2="lt2" accent1="accent1" accent2="accent2" accent3="accent3" accent4="accent4" accent5="accent5" accent6="accent6" hlink="hlink" folHlink="folHlink"/>
    </a:extraClrScheme>
    <a:extraClrScheme>
      <a:clrScheme name="Orbit 8">
        <a:dk1>
          <a:srgbClr val="000000"/>
        </a:dk1>
        <a:lt1>
          <a:srgbClr val="C5D9ED"/>
        </a:lt1>
        <a:dk2>
          <a:srgbClr val="000000"/>
        </a:dk2>
        <a:lt2>
          <a:srgbClr val="FFFFFF"/>
        </a:lt2>
        <a:accent1>
          <a:srgbClr val="F3F6FF"/>
        </a:accent1>
        <a:accent2>
          <a:srgbClr val="33CCCC"/>
        </a:accent2>
        <a:accent3>
          <a:srgbClr val="DFE9F4"/>
        </a:accent3>
        <a:accent4>
          <a:srgbClr val="000000"/>
        </a:accent4>
        <a:accent5>
          <a:srgbClr val="F8FAFF"/>
        </a:accent5>
        <a:accent6>
          <a:srgbClr val="2DB9B9"/>
        </a:accent6>
        <a:hlink>
          <a:srgbClr val="0000FF"/>
        </a:hlink>
        <a:folHlink>
          <a:srgbClr val="006699"/>
        </a:folHlink>
      </a:clrScheme>
      <a:clrMap bg1="lt1" tx1="dk1" bg2="lt2" tx2="dk2" accent1="accent1" accent2="accent2" accent3="accent3" accent4="accent4" accent5="accent5" accent6="accent6" hlink="hlink" folHlink="folHlink"/>
    </a:extraClrScheme>
    <a:extraClrScheme>
      <a:clrScheme name="Orbit 9">
        <a:dk1>
          <a:srgbClr val="FFFFFF"/>
        </a:dk1>
        <a:lt1>
          <a:srgbClr val="FFFFFF"/>
        </a:lt1>
        <a:dk2>
          <a:srgbClr val="AAAAC6"/>
        </a:dk2>
        <a:lt2>
          <a:srgbClr val="FFFFCC"/>
        </a:lt2>
        <a:accent1>
          <a:srgbClr val="66667E"/>
        </a:accent1>
        <a:accent2>
          <a:srgbClr val="629157"/>
        </a:accent2>
        <a:accent3>
          <a:srgbClr val="D2D2DF"/>
        </a:accent3>
        <a:accent4>
          <a:srgbClr val="DADADA"/>
        </a:accent4>
        <a:accent5>
          <a:srgbClr val="B8B8C0"/>
        </a:accent5>
        <a:accent6>
          <a:srgbClr val="58834E"/>
        </a:accent6>
        <a:hlink>
          <a:srgbClr val="6600CC"/>
        </a:hlink>
        <a:folHlink>
          <a:srgbClr val="3399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rbit">
  <a:themeElements>
    <a:clrScheme name="">
      <a:dk1>
        <a:srgbClr val="000000"/>
      </a:dk1>
      <a:lt1>
        <a:srgbClr val="FFFFFF"/>
      </a:lt1>
      <a:dk2>
        <a:srgbClr val="E8EEF2"/>
      </a:dk2>
      <a:lt2>
        <a:srgbClr val="F9FAFB"/>
      </a:lt2>
      <a:accent1>
        <a:srgbClr val="2B4663"/>
      </a:accent1>
      <a:accent2>
        <a:srgbClr val="5C7885"/>
      </a:accent2>
      <a:accent3>
        <a:srgbClr val="94ACBC"/>
      </a:accent3>
      <a:accent4>
        <a:srgbClr val="B9CAE1"/>
      </a:accent4>
      <a:accent5>
        <a:srgbClr val="97ABBD"/>
      </a:accent5>
      <a:accent6>
        <a:srgbClr val="3B606F"/>
      </a:accent6>
      <a:hlink>
        <a:srgbClr val="5FCBFB"/>
      </a:hlink>
      <a:folHlink>
        <a:srgbClr val="B759BC"/>
      </a:folHlink>
    </a:clrScheme>
    <a:fontScheme name="Orbit">
      <a:majorFont>
        <a:latin typeface="Arial"/>
        <a:ea typeface="幼圆"/>
        <a:cs typeface="Arial"/>
      </a:majorFont>
      <a:minorFont>
        <a:latin typeface="Arial"/>
        <a:ea typeface="幼圆"/>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rbit 2">
        <a:dk1>
          <a:srgbClr val="008000"/>
        </a:dk1>
        <a:lt1>
          <a:srgbClr val="FFFFFF"/>
        </a:lt1>
        <a:dk2>
          <a:srgbClr val="003300"/>
        </a:dk2>
        <a:lt2>
          <a:srgbClr val="C0C0C0"/>
        </a:lt2>
        <a:accent1>
          <a:srgbClr val="99CC00"/>
        </a:accent1>
        <a:accent2>
          <a:srgbClr val="527C3A"/>
        </a:accent2>
        <a:accent3>
          <a:srgbClr val="AAADAA"/>
        </a:accent3>
        <a:accent4>
          <a:srgbClr val="DADADA"/>
        </a:accent4>
        <a:accent5>
          <a:srgbClr val="CAE2AA"/>
        </a:accent5>
        <a:accent6>
          <a:srgbClr val="497034"/>
        </a:accent6>
        <a:hlink>
          <a:srgbClr val="33CC33"/>
        </a:hlink>
        <a:folHlink>
          <a:srgbClr val="C1FF83"/>
        </a:folHlink>
      </a:clrScheme>
      <a:clrMap bg1="dk2" tx1="lt1" bg2="dk1" tx2="lt2" accent1="accent1" accent2="accent2" accent3="accent3" accent4="accent4" accent5="accent5" accent6="accent6" hlink="hlink" folHlink="folHlink"/>
    </a:extraClrScheme>
    <a:extraClrScheme>
      <a:clrScheme name="Orbit 3">
        <a:dk1>
          <a:srgbClr val="000066"/>
        </a:dk1>
        <a:lt1>
          <a:srgbClr val="FFFFFF"/>
        </a:lt1>
        <a:dk2>
          <a:srgbClr val="000099"/>
        </a:dk2>
        <a:lt2>
          <a:srgbClr val="9FBFFF"/>
        </a:lt2>
        <a:accent1>
          <a:srgbClr val="0099CC"/>
        </a:accent1>
        <a:accent2>
          <a:srgbClr val="00CC66"/>
        </a:accent2>
        <a:accent3>
          <a:srgbClr val="AAAACA"/>
        </a:accent3>
        <a:accent4>
          <a:srgbClr val="DADADA"/>
        </a:accent4>
        <a:accent5>
          <a:srgbClr val="AACAE2"/>
        </a:accent5>
        <a:accent6>
          <a:srgbClr val="00B95C"/>
        </a:accent6>
        <a:hlink>
          <a:srgbClr val="00FFFF"/>
        </a:hlink>
        <a:folHlink>
          <a:srgbClr val="CDE6FF"/>
        </a:folHlink>
      </a:clrScheme>
      <a:clrMap bg1="dk2" tx1="lt1" bg2="dk1" tx2="lt2" accent1="accent1" accent2="accent2" accent3="accent3" accent4="accent4" accent5="accent5" accent6="accent6" hlink="hlink" folHlink="folHlink"/>
    </a:extraClrScheme>
    <a:extraClrScheme>
      <a:clrScheme name="Orbit 4">
        <a:dk1>
          <a:srgbClr val="00ACA8"/>
        </a:dk1>
        <a:lt1>
          <a:srgbClr val="FFFFFF"/>
        </a:lt1>
        <a:dk2>
          <a:srgbClr val="006666"/>
        </a:dk2>
        <a:lt2>
          <a:srgbClr val="FFFF99"/>
        </a:lt2>
        <a:accent1>
          <a:srgbClr val="0099CC"/>
        </a:accent1>
        <a:accent2>
          <a:srgbClr val="6D6FC7"/>
        </a:accent2>
        <a:accent3>
          <a:srgbClr val="AAB8B8"/>
        </a:accent3>
        <a:accent4>
          <a:srgbClr val="DADADA"/>
        </a:accent4>
        <a:accent5>
          <a:srgbClr val="AACAE2"/>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bit 5">
        <a:dk1>
          <a:srgbClr val="BA0023"/>
        </a:dk1>
        <a:lt1>
          <a:srgbClr val="FFFFFF"/>
        </a:lt1>
        <a:dk2>
          <a:srgbClr val="800000"/>
        </a:dk2>
        <a:lt2>
          <a:srgbClr val="FFFF99"/>
        </a:lt2>
        <a:accent1>
          <a:srgbClr val="FF6600"/>
        </a:accent1>
        <a:accent2>
          <a:srgbClr val="C5543D"/>
        </a:accent2>
        <a:accent3>
          <a:srgbClr val="C0AAAA"/>
        </a:accent3>
        <a:accent4>
          <a:srgbClr val="DADADA"/>
        </a:accent4>
        <a:accent5>
          <a:srgbClr val="FFB8AA"/>
        </a:accent5>
        <a:accent6>
          <a:srgbClr val="B24B36"/>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Orbit 6">
        <a:dk1>
          <a:srgbClr val="6D776E"/>
        </a:dk1>
        <a:lt1>
          <a:srgbClr val="FFFFFF"/>
        </a:lt1>
        <a:dk2>
          <a:srgbClr val="575863"/>
        </a:dk2>
        <a:lt2>
          <a:srgbClr val="DDDDDD"/>
        </a:lt2>
        <a:accent1>
          <a:srgbClr val="0099CC"/>
        </a:accent1>
        <a:accent2>
          <a:srgbClr val="939EA9"/>
        </a:accent2>
        <a:accent3>
          <a:srgbClr val="B4B4B7"/>
        </a:accent3>
        <a:accent4>
          <a:srgbClr val="DADADA"/>
        </a:accent4>
        <a:accent5>
          <a:srgbClr val="AACAE2"/>
        </a:accent5>
        <a:accent6>
          <a:srgbClr val="858F99"/>
        </a:accent6>
        <a:hlink>
          <a:srgbClr val="FFCC00"/>
        </a:hlink>
        <a:folHlink>
          <a:srgbClr val="BD8949"/>
        </a:folHlink>
      </a:clrScheme>
      <a:clrMap bg1="dk2" tx1="lt1" bg2="dk1" tx2="lt2" accent1="accent1" accent2="accent2" accent3="accent3" accent4="accent4" accent5="accent5" accent6="accent6" hlink="hlink" folHlink="folHlink"/>
    </a:extraClrScheme>
    <a:extraClrScheme>
      <a:clrScheme name="Orbit 7">
        <a:dk1>
          <a:srgbClr val="A28A84"/>
        </a:dk1>
        <a:lt1>
          <a:srgbClr val="FFFFFF"/>
        </a:lt1>
        <a:dk2>
          <a:srgbClr val="765E58"/>
        </a:dk2>
        <a:lt2>
          <a:srgbClr val="DDDDDD"/>
        </a:lt2>
        <a:accent1>
          <a:srgbClr val="CC6600"/>
        </a:accent1>
        <a:accent2>
          <a:srgbClr val="CC9900"/>
        </a:accent2>
        <a:accent3>
          <a:srgbClr val="BDB6B4"/>
        </a:accent3>
        <a:accent4>
          <a:srgbClr val="DADADA"/>
        </a:accent4>
        <a:accent5>
          <a:srgbClr val="E2B8AA"/>
        </a:accent5>
        <a:accent6>
          <a:srgbClr val="B98A00"/>
        </a:accent6>
        <a:hlink>
          <a:srgbClr val="FFCC00"/>
        </a:hlink>
        <a:folHlink>
          <a:srgbClr val="FFFFBD"/>
        </a:folHlink>
      </a:clrScheme>
      <a:clrMap bg1="dk2" tx1="lt1" bg2="dk1" tx2="lt2" accent1="accent1" accent2="accent2" accent3="accent3" accent4="accent4" accent5="accent5" accent6="accent6" hlink="hlink" folHlink="folHlink"/>
    </a:extraClrScheme>
    <a:extraClrScheme>
      <a:clrScheme name="Orbit 8">
        <a:dk1>
          <a:srgbClr val="000000"/>
        </a:dk1>
        <a:lt1>
          <a:srgbClr val="C5D9ED"/>
        </a:lt1>
        <a:dk2>
          <a:srgbClr val="000000"/>
        </a:dk2>
        <a:lt2>
          <a:srgbClr val="FFFFFF"/>
        </a:lt2>
        <a:accent1>
          <a:srgbClr val="F3F6FF"/>
        </a:accent1>
        <a:accent2>
          <a:srgbClr val="33CCCC"/>
        </a:accent2>
        <a:accent3>
          <a:srgbClr val="DFE9F4"/>
        </a:accent3>
        <a:accent4>
          <a:srgbClr val="000000"/>
        </a:accent4>
        <a:accent5>
          <a:srgbClr val="F8FAFF"/>
        </a:accent5>
        <a:accent6>
          <a:srgbClr val="2DB9B9"/>
        </a:accent6>
        <a:hlink>
          <a:srgbClr val="0000FF"/>
        </a:hlink>
        <a:folHlink>
          <a:srgbClr val="006699"/>
        </a:folHlink>
      </a:clrScheme>
      <a:clrMap bg1="lt1" tx1="dk1" bg2="lt2" tx2="dk2" accent1="accent1" accent2="accent2" accent3="accent3" accent4="accent4" accent5="accent5" accent6="accent6" hlink="hlink" folHlink="folHlink"/>
    </a:extraClrScheme>
    <a:extraClrScheme>
      <a:clrScheme name="Orbit 9">
        <a:dk1>
          <a:srgbClr val="FFFFFF"/>
        </a:dk1>
        <a:lt1>
          <a:srgbClr val="FFFFFF"/>
        </a:lt1>
        <a:dk2>
          <a:srgbClr val="AAAAC6"/>
        </a:dk2>
        <a:lt2>
          <a:srgbClr val="FFFFCC"/>
        </a:lt2>
        <a:accent1>
          <a:srgbClr val="66667E"/>
        </a:accent1>
        <a:accent2>
          <a:srgbClr val="629157"/>
        </a:accent2>
        <a:accent3>
          <a:srgbClr val="D2D2DF"/>
        </a:accent3>
        <a:accent4>
          <a:srgbClr val="DADADA"/>
        </a:accent4>
        <a:accent5>
          <a:srgbClr val="B8B8C0"/>
        </a:accent5>
        <a:accent6>
          <a:srgbClr val="58834E"/>
        </a:accent6>
        <a:hlink>
          <a:srgbClr val="6600CC"/>
        </a:hlink>
        <a:folHlink>
          <a:srgbClr val="3399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13748</Words>
  <Application>WPS 演示</Application>
  <PresentationFormat>宽屏</PresentationFormat>
  <Paragraphs>1012</Paragraphs>
  <Slides>61</Slides>
  <Notes>4</Notes>
  <HiddenSlides>0</HiddenSlides>
  <MMClips>0</MMClips>
  <ScaleCrop>false</ScaleCrop>
  <HeadingPairs>
    <vt:vector size="8" baseType="variant">
      <vt:variant>
        <vt:lpstr>已用的字体</vt:lpstr>
      </vt:variant>
      <vt:variant>
        <vt:i4>29</vt:i4>
      </vt:variant>
      <vt:variant>
        <vt:lpstr>主题</vt:lpstr>
      </vt:variant>
      <vt:variant>
        <vt:i4>3</vt:i4>
      </vt:variant>
      <vt:variant>
        <vt:lpstr>嵌入 OLE 服务器</vt:lpstr>
      </vt:variant>
      <vt:variant>
        <vt:i4>5</vt:i4>
      </vt:variant>
      <vt:variant>
        <vt:lpstr>幻灯片标题</vt:lpstr>
      </vt:variant>
      <vt:variant>
        <vt:i4>61</vt:i4>
      </vt:variant>
    </vt:vector>
  </HeadingPairs>
  <TitlesOfParts>
    <vt:vector size="98" baseType="lpstr">
      <vt:lpstr>Arial</vt:lpstr>
      <vt:lpstr>宋体</vt:lpstr>
      <vt:lpstr>Wingdings</vt:lpstr>
      <vt:lpstr>Wingdings</vt:lpstr>
      <vt:lpstr>幼圆</vt:lpstr>
      <vt:lpstr>华文新魏</vt:lpstr>
      <vt:lpstr>Impact</vt:lpstr>
      <vt:lpstr>华文行楷</vt:lpstr>
      <vt:lpstr>黑体</vt:lpstr>
      <vt:lpstr>Courier New</vt:lpstr>
      <vt:lpstr>Open Sans</vt:lpstr>
      <vt:lpstr>Segoe Print</vt:lpstr>
      <vt:lpstr>微软雅黑</vt:lpstr>
      <vt:lpstr>Arial Unicode MS</vt:lpstr>
      <vt:lpstr>Calibri</vt:lpstr>
      <vt:lpstr>Times New Roman</vt:lpstr>
      <vt:lpstr>仿宋_GB2312</vt:lpstr>
      <vt:lpstr>楷体_GB2312</vt:lpstr>
      <vt:lpstr>新宋体</vt:lpstr>
      <vt:lpstr>隶书</vt:lpstr>
      <vt:lpstr>Symbol</vt:lpstr>
      <vt:lpstr>Cambria Math</vt:lpstr>
      <vt:lpstr>Castellar</vt:lpstr>
      <vt:lpstr>MS Mincho</vt:lpstr>
      <vt:lpstr>Cambria</vt:lpstr>
      <vt:lpstr>Britannic Bold</vt:lpstr>
      <vt:lpstr>Calisto MT</vt:lpstr>
      <vt:lpstr>Century</vt:lpstr>
      <vt:lpstr>Bookman Old Style</vt:lpstr>
      <vt:lpstr>WPS</vt:lpstr>
      <vt:lpstr>2_Orbit</vt:lpstr>
      <vt:lpstr>1_Orbit</vt:lpstr>
      <vt:lpstr>Equation.3</vt:lpstr>
      <vt:lpstr>Equation.DSMT4</vt:lpstr>
      <vt:lpstr>Equation.DSMT4</vt:lpstr>
      <vt:lpstr>Equation.DSMT4</vt:lpstr>
      <vt:lpstr>Equation.DSMT4</vt:lpstr>
      <vt:lpstr>Chapter 08 Searching 第八章 查找</vt:lpstr>
      <vt:lpstr>PowerPoint 演示文稿</vt:lpstr>
      <vt:lpstr>PowerPoint 演示文稿</vt:lpstr>
      <vt:lpstr>PowerPoint 演示文稿</vt:lpstr>
      <vt:lpstr>Document retrieval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本章学习的线索</vt:lpstr>
      <vt:lpstr>Contents</vt:lpstr>
      <vt:lpstr>8.1 Definition</vt:lpstr>
      <vt:lpstr>ADT StaticSearchTable</vt:lpstr>
      <vt:lpstr>PowerPoint 演示文稿</vt:lpstr>
      <vt:lpstr>8.2 Static searching table</vt:lpstr>
      <vt:lpstr>8.2.2 Sequential searching</vt:lpstr>
      <vt:lpstr>PowerPoint 演示文稿</vt:lpstr>
      <vt:lpstr>PowerPoint 演示文稿</vt:lpstr>
      <vt:lpstr>8.2.3 Dichotomy (Binary) searching 二分(折半)查找法</vt:lpstr>
      <vt:lpstr>Iterative algorithm</vt:lpstr>
      <vt:lpstr>Recursive algorithm</vt:lpstr>
      <vt:lpstr>PowerPoint 演示文稿</vt:lpstr>
      <vt:lpstr>PowerPoint 演示文稿</vt:lpstr>
      <vt:lpstr>PowerPoint 演示文稿</vt:lpstr>
      <vt:lpstr>Question?</vt:lpstr>
      <vt:lpstr>PowerPoint 演示文稿</vt:lpstr>
      <vt:lpstr>PowerPoint 演示文稿</vt:lpstr>
      <vt:lpstr>PowerPoint 演示文稿</vt:lpstr>
      <vt:lpstr>PowerPoint 演示文稿</vt:lpstr>
      <vt:lpstr>8.2.4 Other searching methods</vt:lpstr>
      <vt:lpstr>PowerPoint 演示文稿</vt:lpstr>
      <vt:lpstr>PowerPoint 演示文稿</vt:lpstr>
      <vt:lpstr>Dynamic searching table</vt:lpstr>
      <vt:lpstr>PowerPoint 演示文稿</vt:lpstr>
      <vt:lpstr>PowerPoint 演示文稿</vt:lpstr>
      <vt:lpstr>8.3 Binary searching tree (BST)</vt:lpstr>
      <vt:lpstr>8.3 Binary searching tree</vt:lpstr>
      <vt:lpstr>PowerPoint 演示文稿</vt:lpstr>
      <vt:lpstr>PowerPoint 演示文稿</vt:lpstr>
      <vt:lpstr>Example</vt:lpstr>
      <vt:lpstr>PowerPoint 演示文稿</vt:lpstr>
      <vt:lpstr>PowerPoint 演示文稿</vt:lpstr>
      <vt:lpstr>PowerPoint 演示文稿</vt:lpstr>
      <vt:lpstr>Example</vt:lpstr>
      <vt:lpstr>PowerPoint 演示文稿</vt:lpstr>
      <vt:lpstr>PowerPoint 演示文稿</vt:lpstr>
      <vt:lpstr>PowerPoint 演示文稿</vt:lpstr>
      <vt:lpstr>Inorder traversal of BST</vt:lpstr>
      <vt:lpstr>Problem</vt:lpstr>
      <vt:lpstr>Quiz</vt:lpstr>
      <vt:lpstr>Quiz</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dc:creator>
  <cp:lastModifiedBy>王犇</cp:lastModifiedBy>
  <cp:revision>364</cp:revision>
  <dcterms:created xsi:type="dcterms:W3CDTF">2019-06-19T02:08:00Z</dcterms:created>
  <dcterms:modified xsi:type="dcterms:W3CDTF">2024-05-13T16:17:28Z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ECD2649BF67C4413A73376E89FA200B9_11</vt:lpwstr>
  </property>
</Properties>
</file>